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18" r:id="rId3"/>
    <p:sldId id="448" r:id="rId5"/>
    <p:sldId id="419" r:id="rId6"/>
    <p:sldId id="514" r:id="rId7"/>
    <p:sldId id="516" r:id="rId8"/>
    <p:sldId id="517" r:id="rId9"/>
    <p:sldId id="518" r:id="rId10"/>
    <p:sldId id="519" r:id="rId11"/>
    <p:sldId id="520" r:id="rId12"/>
    <p:sldId id="521" r:id="rId13"/>
    <p:sldId id="522" r:id="rId14"/>
    <p:sldId id="506" r:id="rId15"/>
    <p:sldId id="509" r:id="rId16"/>
    <p:sldId id="510" r:id="rId17"/>
    <p:sldId id="513" r:id="rId18"/>
  </p:sldIdLst>
  <p:sldSz cx="7019925" cy="1187958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3732"/>
        <p:guide pos="221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7198" y="1143000"/>
            <a:ext cx="182360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tags" Target="../tags/tag3.xml"/><Relationship Id="rId7" Type="http://schemas.openxmlformats.org/officeDocument/2006/relationships/image" Target="file:///C:\Users\1V994W2\PycharmProjects\PPT_Background_Generation/pic_temp/pic_half_right.png" TargetMode="Externa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pic_half_lef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63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62.xml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image" Target="file:///C:\Users\1V994W2\PycharmProjects\PPT_Background_Generation/pic_temp/pic_half_right.png" TargetMode="External"/><Relationship Id="rId6" Type="http://schemas.openxmlformats.org/officeDocument/2006/relationships/image" Target="../media/image2.png"/><Relationship Id="rId5" Type="http://schemas.openxmlformats.org/officeDocument/2006/relationships/tags" Target="../tags/tag69.xml"/><Relationship Id="rId4" Type="http://schemas.openxmlformats.org/officeDocument/2006/relationships/image" Target="file:///C:\Users\1V994W2\PycharmProjects\PPT_Background_Generation/pic_temp/pic_half_lef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68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7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75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83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1" Type="http://schemas.openxmlformats.org/officeDocument/2006/relationships/tags" Target="../tags/tag96.xml"/><Relationship Id="rId10" Type="http://schemas.openxmlformats.org/officeDocument/2006/relationships/tags" Target="../tags/tag95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99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08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17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tags" Target="../tags/tag12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28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3" Type="http://schemas.openxmlformats.org/officeDocument/2006/relationships/tags" Target="../tags/tag133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8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5.png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2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20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2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2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39.xml"/><Relationship Id="rId4" Type="http://schemas.openxmlformats.org/officeDocument/2006/relationships/image" Target="file:///C:\Users\1V994W2\Documents\Tencent%20Files\574576071\FileRecv\&#25340;&#35013;&#32032;&#26448;\&#21830;&#21153;&#25968;&#25454;-10\\06\subject_holdright_103,242,239_0_staid_full_0.png" TargetMode="External"/><Relationship Id="rId3" Type="http://schemas.openxmlformats.org/officeDocument/2006/relationships/image" Target="../media/image6.png"/><Relationship Id="rId2" Type="http://schemas.openxmlformats.org/officeDocument/2006/relationships/tags" Target="../tags/tag38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48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47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5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55.xml"/><Relationship Id="rId12" Type="http://schemas.openxmlformats.org/officeDocument/2006/relationships/tags" Target="../tags/tag61.xml"/><Relationship Id="rId11" Type="http://schemas.openxmlformats.org/officeDocument/2006/relationships/tags" Target="../tags/tag60.xml"/><Relationship Id="rId10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2420621"/>
            <a:ext cx="1164752" cy="7041807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5857355" y="2420621"/>
            <a:ext cx="1164752" cy="7041807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11"/>
            </p:custDataLst>
          </p:nvPr>
        </p:nvSpPr>
        <p:spPr>
          <a:xfrm>
            <a:off x="1682380" y="7016503"/>
            <a:ext cx="3657347" cy="626061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530" b="0" spc="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50520" indent="0" algn="ctr">
              <a:buNone/>
            </a:lvl2pPr>
            <a:lvl3pPr marL="702310" indent="0" algn="ctr">
              <a:buNone/>
            </a:lvl3pPr>
            <a:lvl4pPr marL="1054100" indent="0" algn="ctr">
              <a:buNone/>
            </a:lvl4pPr>
            <a:lvl5pPr marL="1403985" indent="0" algn="ctr">
              <a:buNone/>
            </a:lvl5pPr>
            <a:lvl6pPr marL="1754505" indent="0" algn="ctr">
              <a:buNone/>
            </a:lvl6pPr>
            <a:lvl7pPr marL="2106295" indent="0" algn="ctr">
              <a:buNone/>
            </a:lvl7pPr>
            <a:lvl8pPr marL="2457450" indent="0" algn="ctr">
              <a:buNone/>
            </a:lvl8pPr>
            <a:lvl9pPr marL="2809240" indent="0" algn="ctr">
              <a:buNone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12"/>
            </p:custDataLst>
          </p:nvPr>
        </p:nvSpPr>
        <p:spPr>
          <a:xfrm>
            <a:off x="1682380" y="4240490"/>
            <a:ext cx="3657347" cy="2423922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7200"/>
              <a:buNone/>
              <a:defRPr sz="5530" b="0" spc="-200">
                <a:solidFill>
                  <a:schemeClr val="tx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385853" y="1650437"/>
            <a:ext cx="6250456" cy="9337511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2420621"/>
            <a:ext cx="1164752" cy="7041807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5857355" y="2420621"/>
            <a:ext cx="1164752" cy="7041807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4" hasCustomPrompt="1"/>
            <p:custDataLst>
              <p:tags r:id="rId11"/>
            </p:custDataLst>
          </p:nvPr>
        </p:nvSpPr>
        <p:spPr>
          <a:xfrm>
            <a:off x="2489922" y="7016501"/>
            <a:ext cx="2042263" cy="779000"/>
          </a:xfrm>
        </p:spPr>
        <p:txBody>
          <a:bodyPr vert="horz" wrap="square" lIns="0" tIns="0" rIns="0" bIns="0" anchor="t" anchorCtr="0">
            <a:normAutofit/>
          </a:bodyPr>
          <a:lstStyle>
            <a:lvl1pPr marL="350520" marR="0" indent="-350520" algn="ctr" rtl="0" eaLnBrk="1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530" b="0" spc="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12"/>
            </p:custDataLst>
          </p:nvPr>
        </p:nvSpPr>
        <p:spPr>
          <a:xfrm>
            <a:off x="1843669" y="4087549"/>
            <a:ext cx="3334769" cy="2423922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8000"/>
              <a:buNone/>
              <a:defRPr sz="6145" b="0" spc="1000">
                <a:solidFill>
                  <a:schemeClr val="tx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85825" y="767997"/>
            <a:ext cx="6250456" cy="76580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8224" y="526418"/>
            <a:ext cx="6685660" cy="10830213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/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738151" y="2164524"/>
            <a:ext cx="5544423" cy="1253802"/>
          </a:xfrm>
        </p:spPr>
        <p:txBody>
          <a:bodyPr wrap="square" anchor="ctr">
            <a:normAutofit/>
          </a:bodyPr>
          <a:lstStyle>
            <a:lvl1pPr>
              <a:defRPr sz="246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737870" y="3748931"/>
            <a:ext cx="5544538" cy="5969595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2778779" cy="11883050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/>
          </a:p>
        </p:txBody>
      </p:sp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335900" y="1334894"/>
            <a:ext cx="2280802" cy="1528266"/>
          </a:xfrm>
        </p:spPr>
        <p:txBody>
          <a:bodyPr wrap="square" anchor="ctr" anchorCtr="0">
            <a:normAutofit/>
          </a:bodyPr>
          <a:lstStyle>
            <a:lvl1pPr>
              <a:defRPr sz="276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337973" y="3056532"/>
            <a:ext cx="2278729" cy="709240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2938088" y="1334093"/>
            <a:ext cx="3732222" cy="8816012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0"/>
            <a:ext cx="7022106" cy="4616565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/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52488" y="1353607"/>
            <a:ext cx="6321969" cy="1085381"/>
          </a:xfrm>
        </p:spPr>
        <p:txBody>
          <a:bodyPr wrap="square" anchor="ctr">
            <a:normAutofit/>
          </a:bodyPr>
          <a:lstStyle>
            <a:lvl1pPr algn="ctr">
              <a:defRPr sz="276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352488" y="2875636"/>
            <a:ext cx="6321725" cy="1434699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352934" y="4865501"/>
            <a:ext cx="6315749" cy="594464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8713840"/>
            <a:ext cx="7022106" cy="3169210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/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48341" y="1160235"/>
            <a:ext cx="6321969" cy="979338"/>
          </a:xfrm>
        </p:spPr>
        <p:txBody>
          <a:bodyPr wrap="square" anchor="ctr" anchorCtr="0">
            <a:normAutofit/>
          </a:bodyPr>
          <a:lstStyle>
            <a:lvl1pPr algn="ctr">
              <a:defRPr sz="246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348362" y="2913063"/>
            <a:ext cx="6330263" cy="55641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342120" y="8976225"/>
            <a:ext cx="6336483" cy="1752828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0"/>
            <a:ext cx="7022106" cy="1584407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/>
          </a:p>
        </p:txBody>
      </p:sp>
      <p:pic>
        <p:nvPicPr>
          <p:cNvPr id="12" name="图片 11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6607363" y="10635330"/>
            <a:ext cx="414743" cy="124772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0" y="1063533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33827" y="411696"/>
            <a:ext cx="6357218" cy="76580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333827" y="2881873"/>
            <a:ext cx="3077010" cy="5015208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3595374" y="2881873"/>
            <a:ext cx="3091524" cy="5015208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329680" y="8346205"/>
            <a:ext cx="3077010" cy="135360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3601594" y="8339967"/>
            <a:ext cx="3091524" cy="135360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1652487"/>
            <a:ext cx="7022106" cy="8578075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/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6088752" y="9075129"/>
            <a:ext cx="932989" cy="280682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0" y="9075129"/>
            <a:ext cx="932989" cy="28068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877072" y="2320470"/>
            <a:ext cx="5266580" cy="4135676"/>
          </a:xfrm>
        </p:spPr>
        <p:txBody>
          <a:bodyPr wrap="square" anchor="b">
            <a:normAutofit/>
          </a:bodyPr>
          <a:lstStyle>
            <a:lvl1pPr algn="ctr">
              <a:defRPr sz="461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876849" y="6693182"/>
            <a:ext cx="5266580" cy="2869398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85825" y="768004"/>
            <a:ext cx="6250456" cy="7658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5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385825" y="1650437"/>
            <a:ext cx="6250456" cy="9337511"/>
          </a:xfrm>
        </p:spPr>
        <p:txBody>
          <a:bodyPr vert="horz" wrap="square" lIns="90170" tIns="46990" rIns="90170" bIns="46990" rtlCol="0">
            <a:normAutofit/>
          </a:bodyPr>
          <a:lstStyle>
            <a:lvl1pPr marL="176530" marR="0" lvl="0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27050" marR="0" lvl="1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78205" marR="0" lvl="2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28725" marR="0" lvl="3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80515" marR="0" lvl="4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2340702" y="8345219"/>
            <a:ext cx="2340702" cy="3537831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1651292" y="5705479"/>
            <a:ext cx="3719523" cy="1444336"/>
          </a:xfrm>
        </p:spPr>
        <p:txBody>
          <a:bodyPr>
            <a:normAutofit/>
          </a:bodyPr>
          <a:lstStyle>
            <a:lvl1pPr algn="ctr">
              <a:defRPr sz="3685" baseline="0"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85825" y="768004"/>
            <a:ext cx="6250456" cy="7658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5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385853" y="1650437"/>
            <a:ext cx="3042937" cy="9337511"/>
          </a:xfrm>
        </p:spPr>
        <p:txBody>
          <a:bodyPr vert="horz" wrap="square" lIns="90170" tIns="46990" rIns="90170" bIns="46990" rtlCol="0">
            <a:normAutofit/>
          </a:bodyPr>
          <a:lstStyle>
            <a:lvl1pPr marL="176530" marR="0" lvl="0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27050" marR="0" lvl="1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78205" marR="0" lvl="2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28725" marR="0" lvl="3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80515" marR="0" lvl="4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3593345" y="1650437"/>
            <a:ext cx="3042937" cy="9337511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23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eaLnBrk="1" fontAlgn="auto" latinLnBrk="0" hangingPunct="1">
              <a:defRPr sz="123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sz="123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sz="123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sz="123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85825" y="768004"/>
            <a:ext cx="6250456" cy="7658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5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385853" y="1650437"/>
            <a:ext cx="3042937" cy="660175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3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50520" indent="0">
              <a:buNone/>
              <a:defRPr sz="1530" b="1"/>
            </a:lvl2pPr>
            <a:lvl3pPr marL="702310" indent="0">
              <a:buNone/>
              <a:defRPr sz="1390" b="1"/>
            </a:lvl3pPr>
            <a:lvl4pPr marL="1054100" indent="0">
              <a:buNone/>
              <a:defRPr sz="1230" b="1"/>
            </a:lvl4pPr>
            <a:lvl5pPr marL="1403985" indent="0">
              <a:buNone/>
              <a:defRPr sz="1230" b="1"/>
            </a:lvl5pPr>
            <a:lvl6pPr marL="1754505" indent="0">
              <a:buNone/>
              <a:defRPr sz="1230" b="1"/>
            </a:lvl6pPr>
            <a:lvl7pPr marL="2106295" indent="0">
              <a:buNone/>
              <a:defRPr sz="1230" b="1"/>
            </a:lvl7pPr>
            <a:lvl8pPr marL="2457450" indent="0">
              <a:buNone/>
              <a:defRPr sz="1230" b="1"/>
            </a:lvl8pPr>
            <a:lvl9pPr marL="2809240" indent="0">
              <a:buNone/>
              <a:defRPr sz="123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385850" y="2437125"/>
            <a:ext cx="3042913" cy="8550584"/>
          </a:xfrm>
        </p:spPr>
        <p:txBody>
          <a:bodyPr vert="horz" wrap="square" lIns="90170" tIns="46990" rIns="90170" bIns="46990" rtlCol="0">
            <a:normAutofit/>
          </a:bodyPr>
          <a:lstStyle>
            <a:lvl1pPr marL="176530" marR="0" lvl="0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27050" marR="0" lvl="1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78205" marR="0" lvl="2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28725" marR="0" lvl="3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80515" marR="0" lvl="4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3591544" y="1650437"/>
            <a:ext cx="3042937" cy="660175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3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50520" indent="0">
              <a:buNone/>
              <a:defRPr sz="1530" b="1"/>
            </a:lvl2pPr>
            <a:lvl3pPr marL="702310" indent="0">
              <a:buNone/>
              <a:defRPr sz="1390" b="1"/>
            </a:lvl3pPr>
            <a:lvl4pPr marL="1054100" indent="0">
              <a:buNone/>
              <a:defRPr sz="1230" b="1"/>
            </a:lvl4pPr>
            <a:lvl5pPr marL="1403985" indent="0">
              <a:buNone/>
              <a:defRPr sz="1230" b="1"/>
            </a:lvl5pPr>
            <a:lvl6pPr marL="1754505" indent="0">
              <a:buNone/>
              <a:defRPr sz="1230" b="1"/>
            </a:lvl6pPr>
            <a:lvl7pPr marL="2106295" indent="0">
              <a:buNone/>
              <a:defRPr sz="1230" b="1"/>
            </a:lvl7pPr>
            <a:lvl8pPr marL="2457450" indent="0">
              <a:buNone/>
              <a:defRPr sz="1230" b="1"/>
            </a:lvl8pPr>
            <a:lvl9pPr marL="2809240" indent="0">
              <a:buNone/>
              <a:defRPr sz="123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3591544" y="2437125"/>
            <a:ext cx="3042937" cy="8550584"/>
          </a:xfrm>
        </p:spPr>
        <p:txBody>
          <a:bodyPr vert="horz" wrap="square" lIns="90170" tIns="46990" rIns="90170" bIns="46990" rtlCol="0">
            <a:normAutofit/>
          </a:bodyPr>
          <a:lstStyle>
            <a:lvl1pPr marL="176530" marR="0" lvl="0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27050" marR="0" lvl="1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78205" marR="0" lvl="2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28725" marR="0" lvl="3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80515" marR="0" lvl="4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4330691" y="2138949"/>
            <a:ext cx="2515863" cy="7605152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0" y="1063533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85825" y="767997"/>
            <a:ext cx="6250456" cy="7658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5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385853" y="768004"/>
            <a:ext cx="6250456" cy="7658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5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385853" y="1650437"/>
            <a:ext cx="3042937" cy="9337511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27050" marR="0" lvl="1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78205" marR="0" lvl="2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28725" marR="0" lvl="3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80515" marR="0" lvl="4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3593372" y="1650437"/>
            <a:ext cx="3042937" cy="9337511"/>
          </a:xfrm>
        </p:spPr>
        <p:txBody>
          <a:bodyPr vert="horz" wrap="square" lIns="90170" tIns="46990" rIns="90170" bIns="46990" rtlCol="0">
            <a:normAutofit/>
          </a:bodyPr>
          <a:lstStyle>
            <a:lvl1pPr marL="176530" marR="0" lvl="0" indent="-17653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3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14743" cy="124772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7363" y="0"/>
            <a:ext cx="414743" cy="124772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6088553" y="1650437"/>
            <a:ext cx="547729" cy="9337511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5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385850" y="1650424"/>
            <a:ext cx="5660595" cy="9337511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06696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370652" y="11002535"/>
            <a:ext cx="228080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4959363" y="11002535"/>
            <a:ext cx="1555092" cy="548928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image" Target="../media/image7.png"/><Relationship Id="rId24" Type="http://schemas.openxmlformats.org/officeDocument/2006/relationships/tags" Target="../tags/tag139.xml"/><Relationship Id="rId23" Type="http://schemas.openxmlformats.org/officeDocument/2006/relationships/tags" Target="../tags/tag138.xml"/><Relationship Id="rId22" Type="http://schemas.openxmlformats.org/officeDocument/2006/relationships/tags" Target="../tags/tag137.xml"/><Relationship Id="rId21" Type="http://schemas.openxmlformats.org/officeDocument/2006/relationships/tags" Target="../tags/tag136.xml"/><Relationship Id="rId20" Type="http://schemas.openxmlformats.org/officeDocument/2006/relationships/tags" Target="../tags/tag135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34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385825" y="767997"/>
            <a:ext cx="6250456" cy="765803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385825" y="1665841"/>
            <a:ext cx="6250456" cy="9337511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506696" y="11002535"/>
            <a:ext cx="1555092" cy="5489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2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2370652" y="11002535"/>
            <a:ext cx="2280802" cy="5489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92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4959363" y="11002535"/>
            <a:ext cx="1555092" cy="5489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2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25"/>
          </a:p>
        </p:txBody>
      </p:sp>
      <p:pic>
        <p:nvPicPr>
          <p:cNvPr id="9" name="图片 8" descr="中金岭南期货logo-300x70-96ppi-透明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4579620" y="126365"/>
            <a:ext cx="2314285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702310" rtl="0" eaLnBrk="1" fontAlgn="auto" latinLnBrk="0" hangingPunct="1">
        <a:lnSpc>
          <a:spcPct val="100000"/>
        </a:lnSpc>
        <a:spcBef>
          <a:spcPct val="0"/>
        </a:spcBef>
        <a:buNone/>
        <a:defRPr sz="185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6530" indent="-176530" algn="l" defTabSz="70231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3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27050" indent="-176530" algn="l" defTabSz="70231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236345" algn="l"/>
        </a:tabLst>
        <a:defRPr sz="123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78205" indent="-176530" algn="l" defTabSz="70231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3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28725" indent="-176530" algn="l" defTabSz="70231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3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80515" indent="-176530" algn="l" defTabSz="70231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23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930400" indent="-176530" algn="l" defTabSz="702310" rtl="0" eaLnBrk="1" latinLnBrk="0" hangingPunct="1">
        <a:lnSpc>
          <a:spcPct val="90000"/>
        </a:lnSpc>
        <a:spcBef>
          <a:spcPts val="380"/>
        </a:spcBef>
        <a:buFont typeface="Arial" panose="020B0604020202020204" pitchFamily="34" charset="0"/>
        <a:buChar char="•"/>
        <a:defRPr sz="1390" kern="1200">
          <a:solidFill>
            <a:schemeClr val="tx1"/>
          </a:solidFill>
          <a:latin typeface="+mn-lt"/>
          <a:ea typeface="+mn-ea"/>
          <a:cs typeface="+mn-cs"/>
        </a:defRPr>
      </a:lvl6pPr>
      <a:lvl7pPr marL="2282190" indent="-176530" algn="l" defTabSz="702310" rtl="0" eaLnBrk="1" latinLnBrk="0" hangingPunct="1">
        <a:lnSpc>
          <a:spcPct val="90000"/>
        </a:lnSpc>
        <a:spcBef>
          <a:spcPts val="380"/>
        </a:spcBef>
        <a:buFont typeface="Arial" panose="020B0604020202020204" pitchFamily="34" charset="0"/>
        <a:buChar char="•"/>
        <a:defRPr sz="1390" kern="1200">
          <a:solidFill>
            <a:schemeClr val="tx1"/>
          </a:solidFill>
          <a:latin typeface="+mn-lt"/>
          <a:ea typeface="+mn-ea"/>
          <a:cs typeface="+mn-cs"/>
        </a:defRPr>
      </a:lvl7pPr>
      <a:lvl8pPr marL="2633345" indent="-176530" algn="l" defTabSz="702310" rtl="0" eaLnBrk="1" latinLnBrk="0" hangingPunct="1">
        <a:lnSpc>
          <a:spcPct val="90000"/>
        </a:lnSpc>
        <a:spcBef>
          <a:spcPts val="380"/>
        </a:spcBef>
        <a:buFont typeface="Arial" panose="020B0604020202020204" pitchFamily="34" charset="0"/>
        <a:buChar char="•"/>
        <a:defRPr sz="1390" kern="1200">
          <a:solidFill>
            <a:schemeClr val="tx1"/>
          </a:solidFill>
          <a:latin typeface="+mn-lt"/>
          <a:ea typeface="+mn-ea"/>
          <a:cs typeface="+mn-cs"/>
        </a:defRPr>
      </a:lvl8pPr>
      <a:lvl9pPr marL="2983865" indent="-176530" algn="l" defTabSz="702310" rtl="0" eaLnBrk="1" latinLnBrk="0" hangingPunct="1">
        <a:lnSpc>
          <a:spcPct val="90000"/>
        </a:lnSpc>
        <a:spcBef>
          <a:spcPts val="380"/>
        </a:spcBef>
        <a:buFont typeface="Arial" panose="020B0604020202020204" pitchFamily="34" charset="0"/>
        <a:buChar char="•"/>
        <a:defRPr sz="13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1pPr>
      <a:lvl2pPr marL="350520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2pPr>
      <a:lvl3pPr marL="702310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3pPr>
      <a:lvl4pPr marL="1054100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4pPr>
      <a:lvl5pPr marL="1403985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5pPr>
      <a:lvl6pPr marL="1754505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6pPr>
      <a:lvl7pPr marL="2106295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7pPr>
      <a:lvl8pPr marL="2457450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8pPr>
      <a:lvl9pPr marL="2809240" algn="l" defTabSz="702310" rtl="0" eaLnBrk="1" latinLnBrk="0" hangingPunct="1">
        <a:defRPr sz="13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png"/><Relationship Id="rId8" Type="http://schemas.openxmlformats.org/officeDocument/2006/relationships/tags" Target="../tags/tag143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42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41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146.xml"/><Relationship Id="rId14" Type="http://schemas.openxmlformats.org/officeDocument/2006/relationships/tags" Target="../tags/tag145.xml"/><Relationship Id="rId13" Type="http://schemas.openxmlformats.org/officeDocument/2006/relationships/image" Target="file:///C:\Users\1V994W2\PycharmProjects\PPT_Background_Generation/pic_temp/pic_half_right.png" TargetMode="External"/><Relationship Id="rId12" Type="http://schemas.openxmlformats.org/officeDocument/2006/relationships/image" Target="../media/image2.png"/><Relationship Id="rId11" Type="http://schemas.openxmlformats.org/officeDocument/2006/relationships/tags" Target="../tags/tag144.xml"/><Relationship Id="rId10" Type="http://schemas.openxmlformats.org/officeDocument/2006/relationships/image" Target="file:///C:\Users\1V994W2\PycharmProjects\PPT_Background_Generation/pic_temp/pic_half_left.png" TargetMode="External"/><Relationship Id="rId1" Type="http://schemas.openxmlformats.org/officeDocument/2006/relationships/tags" Target="../tags/tag140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image" Target="../media/image12.png"/><Relationship Id="rId7" Type="http://schemas.openxmlformats.org/officeDocument/2006/relationships/tags" Target="../tags/tag182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81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8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87.xml"/><Relationship Id="rId8" Type="http://schemas.openxmlformats.org/officeDocument/2006/relationships/image" Target="../media/image15.png"/><Relationship Id="rId7" Type="http://schemas.openxmlformats.org/officeDocument/2006/relationships/tags" Target="../tags/tag186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85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8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91.xml"/><Relationship Id="rId7" Type="http://schemas.openxmlformats.org/officeDocument/2006/relationships/tags" Target="../tags/tag190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89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92.xml"/><Relationship Id="rId1" Type="http://schemas.openxmlformats.org/officeDocument/2006/relationships/tags" Target="../tags/tag18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94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97.xml"/><Relationship Id="rId1" Type="http://schemas.openxmlformats.org/officeDocument/2006/relationships/tags" Target="../tags/tag193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99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202.xml"/><Relationship Id="rId1" Type="http://schemas.openxmlformats.org/officeDocument/2006/relationships/tags" Target="../tags/tag19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image" Target="../media/image19.png"/><Relationship Id="rId7" Type="http://schemas.openxmlformats.org/officeDocument/2006/relationships/tags" Target="../tags/tag205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204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1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20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48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51.xml"/><Relationship Id="rId1" Type="http://schemas.openxmlformats.org/officeDocument/2006/relationships/tags" Target="../tags/tag14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tags" Target="../tags/tag154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53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55.xml"/><Relationship Id="rId1" Type="http://schemas.openxmlformats.org/officeDocument/2006/relationships/tags" Target="../tags/tag15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tags" Target="../tags/tag158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57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59.xml"/><Relationship Id="rId1" Type="http://schemas.openxmlformats.org/officeDocument/2006/relationships/tags" Target="../tags/tag15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image" Target="../media/image11.png"/><Relationship Id="rId7" Type="http://schemas.openxmlformats.org/officeDocument/2006/relationships/tags" Target="../tags/tag162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61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6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image" Target="../media/image12.png"/><Relationship Id="rId7" Type="http://schemas.openxmlformats.org/officeDocument/2006/relationships/tags" Target="../tags/tag166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65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6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image" Target="../media/image13.png"/><Relationship Id="rId7" Type="http://schemas.openxmlformats.org/officeDocument/2006/relationships/tags" Target="../tags/tag170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69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6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image" Target="../media/image12.png"/><Relationship Id="rId7" Type="http://schemas.openxmlformats.org/officeDocument/2006/relationships/tags" Target="../tags/tag174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73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7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image" Target="../media/image14.png"/><Relationship Id="rId7" Type="http://schemas.openxmlformats.org/officeDocument/2006/relationships/tags" Target="../tags/tag178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77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-635" y="1111250"/>
            <a:ext cx="7019925" cy="2173605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r>
              <a:rPr lang="zh-CN" altLang="en-US" sz="48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rPr>
              <a:t>开户云五期</a:t>
            </a:r>
            <a:endParaRPr lang="zh-CN" altLang="en-US" sz="48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/>
            <a:r>
              <a:rPr lang="zh-CN" altLang="zh-CN" sz="48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rPr>
              <a:t>修改账户信息</a:t>
            </a:r>
            <a:endParaRPr lang="zh-CN" altLang="zh-CN" sz="48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pic>
        <p:nvPicPr>
          <p:cNvPr id="2" name="图片 1"/>
          <p:cNvPicPr/>
          <p:nvPr>
            <p:custDataLst>
              <p:tags r:id="rId8"/>
            </p:custDataLst>
          </p:nvPr>
        </p:nvPicPr>
        <p:blipFill>
          <a:blip r:embed="rId9" r:link="rId10" cstate="screen"/>
          <a:stretch>
            <a:fillRect/>
          </a:stretch>
        </p:blipFill>
        <p:spPr>
          <a:xfrm>
            <a:off x="-635" y="7988300"/>
            <a:ext cx="1313815" cy="4154170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11"/>
            </p:custDataLst>
          </p:nvPr>
        </p:nvPicPr>
        <p:blipFill>
          <a:blip r:embed="rId12" r:link="rId13" cstate="screen"/>
          <a:stretch>
            <a:fillRect/>
          </a:stretch>
        </p:blipFill>
        <p:spPr>
          <a:xfrm>
            <a:off x="5706110" y="7988185"/>
            <a:ext cx="1313815" cy="41544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-635" y="3805555"/>
            <a:ext cx="7019925" cy="5039995"/>
            <a:chOff x="-1" y="6270"/>
            <a:chExt cx="11055" cy="7937"/>
          </a:xfrm>
        </p:grpSpPr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>
              <a:off x="-1" y="6270"/>
              <a:ext cx="11055" cy="7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schemeClr val="tx1">
                  <a:lumMod val="95000"/>
                  <a:lumOff val="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1" lang="zh-CN" altLang="en-US" sz="104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339" y="6531"/>
              <a:ext cx="10375" cy="7414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p>
              <a:pPr marL="457200" indent="-457200">
                <a:buFont typeface="Wingdings" panose="05000000000000000000" charset="0"/>
                <a:buChar char="u"/>
              </a:pP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业务时间：8：</a:t>
              </a:r>
              <a:r>
                <a:rPr lang="en-US" altLang="zh-CN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40</a:t>
              </a: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-11:30,13:00-17:00。</a:t>
              </a: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457200" indent="-457200">
                <a:buFont typeface="Wingdings" panose="05000000000000000000" charset="0"/>
                <a:buChar char="u"/>
              </a:pP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457200" indent="-457200">
                <a:buFont typeface="Wingdings" panose="05000000000000000000" charset="0"/>
                <a:buChar char="u"/>
              </a:pP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业务范围：</a:t>
              </a: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457200" indent="-457200">
                <a:buFont typeface="Wingdings" panose="05000000000000000000" charset="0"/>
                <a:buChar char="ü"/>
              </a:pP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Calibri" panose="020F0502020204030204" charset="0"/>
                </a:rPr>
                <a:t>①</a:t>
              </a: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变更身份证证件地址、有效期；</a:t>
              </a: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457200" indent="-457200">
                <a:buFont typeface="Wingdings" panose="05000000000000000000" charset="0"/>
                <a:buChar char="ü"/>
              </a:pP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Calibri" panose="020F0502020204030204" charset="0"/>
                  <a:sym typeface="+mn-ea"/>
                </a:rPr>
                <a:t>②</a:t>
              </a: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变更联系电话（原手机需有效）；</a:t>
              </a: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457200" indent="-457200">
                <a:buFont typeface="Wingdings" panose="05000000000000000000" charset="0"/>
                <a:buChar char="ü"/>
              </a:pPr>
              <a:r>
                <a:rPr lang="en-US" altLang="zh-CN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Calibri" panose="020F0502020204030204" charset="0"/>
                </a:rPr>
                <a:t>③</a:t>
              </a: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其他信息变更（联系地址、邮政编码、电子邮箱、学历、职业、其他反洗钱信息等）。</a:t>
              </a: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indent="0">
                <a:buFont typeface="Wingdings" panose="05000000000000000000" charset="0"/>
                <a:buNone/>
              </a:pPr>
              <a:r>
                <a:rPr lang="zh-CN" altLang="en-US">
                  <a:solidFill>
                    <a:srgbClr val="FF0000"/>
                  </a:solidFill>
                  <a:latin typeface="+mn-ea"/>
                  <a:cs typeface="+mn-ea"/>
                  <a:sym typeface="+mn-ea"/>
                </a:rPr>
                <a:t>※</a:t>
              </a:r>
              <a:r>
                <a:rPr lang="zh-CN" altLang="en-US">
                  <a:solidFill>
                    <a:srgbClr val="FF0000"/>
                  </a:solidFill>
                  <a:latin typeface="+mn-ea"/>
                  <a:cs typeface="+mn-ea"/>
                </a:rPr>
                <a:t>上述三项业务不能同时进行，需每提交一项审核成功后，才可进行下一项信息变更。</a:t>
              </a:r>
              <a:endParaRPr lang="zh-CN" altLang="en-US">
                <a:solidFill>
                  <a:srgbClr val="FF0000"/>
                </a:solidFill>
                <a:latin typeface="+mn-ea"/>
                <a:cs typeface="+mn-ea"/>
              </a:endParaRPr>
            </a:p>
            <a:p>
              <a:pPr indent="0">
                <a:buFont typeface="Wingdings" panose="05000000000000000000" charset="0"/>
                <a:buNone/>
              </a:pP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342900" indent="-342900">
                <a:buFont typeface="Wingdings" panose="05000000000000000000" charset="0"/>
                <a:buChar char="u"/>
              </a:pPr>
              <a:r>
                <a:rPr lang="zh-CN" altLang="en-US" sz="24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</a:rPr>
                <a:t>注意事项：仅支持境内个人客户，需准备本人有效二代身份证原件。</a:t>
              </a: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  <a:p>
              <a:pPr marL="457200" indent="-457200">
                <a:buFont typeface="Wingdings" panose="05000000000000000000" charset="0"/>
                <a:buChar char="u"/>
              </a:pPr>
              <a:endParaRPr lang="zh-CN" altLang="en-US" sz="2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</p:txBody>
        </p:sp>
      </p:grpSp>
    </p:spTree>
    <p:custDataLst>
      <p:tags r:id="rId1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0510" y="521970"/>
            <a:ext cx="6479540" cy="11169650"/>
            <a:chOff x="426" y="822"/>
            <a:chExt cx="10204" cy="17590"/>
          </a:xfrm>
        </p:grpSpPr>
        <p:pic>
          <p:nvPicPr>
            <p:cNvPr id="10" name="图片 9"/>
            <p:cNvPicPr/>
            <p:nvPr>
              <p:custDataLst>
                <p:tags r:id="rId1"/>
              </p:custDataLst>
            </p:nvPr>
          </p:nvPicPr>
          <p:blipFill>
            <a:blip r:embed="rId2" r:link="rId3" cstate="screen"/>
            <a:stretch>
              <a:fillRect/>
            </a:stretch>
          </p:blipFill>
          <p:spPr>
            <a:xfrm>
              <a:off x="5332" y="10830"/>
              <a:ext cx="392" cy="392"/>
            </a:xfrm>
            <a:prstGeom prst="rect">
              <a:avLst/>
            </a:prstGeom>
          </p:spPr>
        </p:pic>
        <p:pic>
          <p:nvPicPr>
            <p:cNvPr id="11" name="图片 10"/>
            <p:cNvPicPr/>
            <p:nvPr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5332" y="10830"/>
              <a:ext cx="392" cy="392"/>
            </a:xfrm>
            <a:prstGeom prst="rect">
              <a:avLst/>
            </a:prstGeom>
          </p:spPr>
        </p:pic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6" y="822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3.  </a:t>
              </a:r>
              <a:r>
                <a:rPr lang="zh-CN" altLang="en-US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变更其他信息</a:t>
              </a: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3.1 </a:t>
              </a: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上传身份证正反面照片和手写签名。请确认身份证照片拍摄清晰、完整。</a:t>
              </a:r>
              <a:endParaRPr lang="zh-CN"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2" name="图片 1" descr="身份证上传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76" y="4108"/>
              <a:ext cx="8504" cy="14304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69240" y="521970"/>
            <a:ext cx="6479540" cy="10727055"/>
            <a:chOff x="424" y="822"/>
            <a:chExt cx="10204" cy="16893"/>
          </a:xfrm>
        </p:grpSpPr>
        <p:pic>
          <p:nvPicPr>
            <p:cNvPr id="10" name="图片 9"/>
            <p:cNvPicPr/>
            <p:nvPr>
              <p:custDataLst>
                <p:tags r:id="rId1"/>
              </p:custDataLst>
            </p:nvPr>
          </p:nvPicPr>
          <p:blipFill>
            <a:blip r:embed="rId2" r:link="rId3" cstate="screen"/>
            <a:stretch>
              <a:fillRect/>
            </a:stretch>
          </p:blipFill>
          <p:spPr>
            <a:xfrm>
              <a:off x="5331" y="10830"/>
              <a:ext cx="392" cy="392"/>
            </a:xfrm>
            <a:prstGeom prst="rect">
              <a:avLst/>
            </a:prstGeom>
          </p:spPr>
        </p:pic>
        <p:pic>
          <p:nvPicPr>
            <p:cNvPr id="11" name="图片 10"/>
            <p:cNvPicPr/>
            <p:nvPr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5331" y="10830"/>
              <a:ext cx="392" cy="392"/>
            </a:xfrm>
            <a:prstGeom prst="rect">
              <a:avLst/>
            </a:prstGeom>
          </p:spPr>
        </p:pic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4" y="822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3. </a:t>
              </a:r>
              <a:r>
                <a:rPr lang="zh-CN" altLang="en-US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变更其他信息</a:t>
              </a: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+mj-lt"/>
              </a:pP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3.2 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可修改联系地址、邮政编码、电子邮箱、学历、职业、其他反洗钱信息等。</a:t>
              </a: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3" name="图片 2" descr="RQ%14O)ZD$6Q(JL_VN8@1}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41" y="4007"/>
              <a:ext cx="7370" cy="13708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0" y="201930"/>
            <a:ext cx="7019925" cy="1080135"/>
          </a:xfrm>
          <a:prstGeom prst="rect">
            <a:avLst/>
          </a:prstGeom>
          <a:noFill/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8"/>
            </p:custDataLst>
          </p:nvPr>
        </p:nvSpPr>
        <p:spPr>
          <a:xfrm>
            <a:off x="269875" y="660400"/>
            <a:ext cx="6480175" cy="65703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24877" tIns="12437" rIns="24877" bIns="12437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第四步：使用数字证书签署协议</a:t>
            </a:r>
            <a:endParaRPr lang="zh-CN" altLang="zh-CN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勾选</a:t>
            </a:r>
            <a:r>
              <a:rPr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已阅读并同意</a:t>
            </a:r>
            <a:r>
              <a:rPr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后签署协议，需使用到数字证书密码。</a:t>
            </a: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algn="l">
              <a:lnSpc>
                <a:spcPct val="100000"/>
              </a:lnSpc>
              <a:buClrTx/>
              <a:buSzTx/>
              <a:buFont typeface="Wingdings" panose="05000000000000000000" charset="0"/>
            </a:pPr>
            <a:r>
              <a: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✪温馨提示：</a:t>
            </a: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r>
              <a:rPr lang="zh-CN" altLang="en-US" sz="20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①</a:t>
            </a:r>
            <a:r>
              <a:rPr lang="zh-CN" altLang="en-US" sz="20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数字证书为互联网业务唯一识别凭证，已申领客户可输入密码确认后进入下一步。</a:t>
            </a:r>
            <a:endParaRPr lang="zh-CN" altLang="en-US" sz="20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r>
              <a:rPr lang="zh-CN" altLang="en-US" sz="20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②首次进行互联网业务或数字证书缺失或忘记密码客户，需进入视频验证环节并重新安装数字证书。</a:t>
            </a:r>
            <a:endParaRPr lang="zh-CN" altLang="en-US" sz="20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Calibri" panose="020F050202020403020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KYTV(0GYKJEF$E~BR06WLZA"/>
          <p:cNvPicPr/>
          <p:nvPr/>
        </p:nvPicPr>
        <p:blipFill>
          <a:blip r:embed="rId9"/>
          <a:stretch>
            <a:fillRect/>
          </a:stretch>
        </p:blipFill>
        <p:spPr>
          <a:xfrm>
            <a:off x="962025" y="4010660"/>
            <a:ext cx="5095875" cy="75960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0" y="201930"/>
            <a:ext cx="7019925" cy="1080135"/>
          </a:xfrm>
          <a:prstGeom prst="rect">
            <a:avLst/>
          </a:prstGeom>
          <a:noFill/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8"/>
            </p:custDataLst>
          </p:nvPr>
        </p:nvSpPr>
        <p:spPr>
          <a:xfrm>
            <a:off x="269875" y="306705"/>
            <a:ext cx="6480175" cy="65703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24877" tIns="12437" rIns="24877" bIns="12437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>
              <a:lnSpc>
                <a:spcPct val="100000"/>
              </a:lnSpc>
              <a:buFont typeface="Wingdings" panose="05000000000000000000" charset="0"/>
            </a:pPr>
            <a:r>
              <a:rPr lang="zh-CN" altLang="en-US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※</a:t>
            </a:r>
            <a:r>
              <a:rPr lang="zh-CN" altLang="en-US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数字证书缺失客户</a:t>
            </a:r>
            <a:endParaRPr lang="zh-CN" altLang="en-US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endParaRPr lang="zh-CN" altLang="en-US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r>
              <a:rPr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、视频验证</a:t>
            </a:r>
            <a:endParaRPr lang="zh-CN" altLang="en-US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准备本人身份证原件。</a:t>
            </a: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良好光线噪音和网络环境。</a:t>
            </a: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[I2B0RV1]~[27G{WWLXN]`W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055" y="2854325"/>
            <a:ext cx="5124450" cy="802005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0" y="201930"/>
            <a:ext cx="7019925" cy="1080135"/>
          </a:xfrm>
          <a:prstGeom prst="rect">
            <a:avLst/>
          </a:prstGeom>
          <a:noFill/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625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8"/>
            </p:custDataLst>
          </p:nvPr>
        </p:nvSpPr>
        <p:spPr>
          <a:xfrm>
            <a:off x="269875" y="306705"/>
            <a:ext cx="6480175" cy="65703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24877" tIns="12437" rIns="24877" bIns="12437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>
              <a:lnSpc>
                <a:spcPct val="100000"/>
              </a:lnSpc>
              <a:buFont typeface="Wingdings" panose="05000000000000000000" charset="0"/>
            </a:pPr>
            <a:r>
              <a:rPr lang="zh-CN" altLang="en-US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※</a:t>
            </a:r>
            <a:r>
              <a:rPr lang="zh-CN" altLang="en-US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数字证书缺失客户</a:t>
            </a:r>
            <a:endParaRPr lang="zh-CN" altLang="en-US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endParaRPr lang="zh-CN" altLang="en-US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r>
              <a:rPr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、安装数字证书</a:t>
            </a:r>
            <a:endParaRPr lang="zh-CN" altLang="en-US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 descr="数字证书安装"/>
          <p:cNvPicPr/>
          <p:nvPr/>
        </p:nvPicPr>
        <p:blipFill>
          <a:blip r:embed="rId9"/>
          <a:stretch>
            <a:fillRect/>
          </a:stretch>
        </p:blipFill>
        <p:spPr>
          <a:xfrm>
            <a:off x="809625" y="2229485"/>
            <a:ext cx="5400000" cy="83880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9875" y="768350"/>
            <a:ext cx="6479540" cy="10542905"/>
            <a:chOff x="425" y="1210"/>
            <a:chExt cx="10204" cy="16603"/>
          </a:xfrm>
        </p:grpSpPr>
        <p:pic>
          <p:nvPicPr>
            <p:cNvPr id="10" name="图片 9"/>
            <p:cNvPicPr/>
            <p:nvPr>
              <p:custDataLst>
                <p:tags r:id="rId1"/>
              </p:custDataLst>
            </p:nvPr>
          </p:nvPicPr>
          <p:blipFill>
            <a:blip r:embed="rId2" r:link="rId3" cstate="screen"/>
            <a:stretch>
              <a:fillRect/>
            </a:stretch>
          </p:blipFill>
          <p:spPr>
            <a:xfrm>
              <a:off x="8454" y="10830"/>
              <a:ext cx="392" cy="392"/>
            </a:xfrm>
            <a:prstGeom prst="rect">
              <a:avLst/>
            </a:prstGeom>
          </p:spPr>
        </p:pic>
        <p:pic>
          <p:nvPicPr>
            <p:cNvPr id="11" name="图片 10"/>
            <p:cNvPicPr/>
            <p:nvPr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2211" y="10830"/>
              <a:ext cx="392" cy="392"/>
            </a:xfrm>
            <a:prstGeom prst="rect">
              <a:avLst/>
            </a:prstGeom>
          </p:spPr>
        </p:pic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5" y="1210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zh-CN" sz="32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第五步：提交审核</a:t>
              </a: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在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“</a:t>
              </a: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我的业务中心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”</a:t>
              </a: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可查看业务进度，待业务办理成功后需开通银期转账功能。</a:t>
              </a:r>
              <a:endParaRPr lang="zh-CN"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2" name="图片 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842" y="4239"/>
              <a:ext cx="7370" cy="13575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0" y="201930"/>
            <a:ext cx="7019290" cy="10980420"/>
            <a:chOff x="0" y="0"/>
            <a:chExt cx="11054" cy="17292"/>
          </a:xfrm>
        </p:grpSpPr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0" y="0"/>
              <a:ext cx="11055" cy="1701"/>
            </a:xfrm>
            <a:prstGeom prst="rect">
              <a:avLst/>
            </a:prstGeom>
            <a:noFill/>
            <a:ln w="12700" cap="flat" cmpd="sng" algn="ctr">
              <a:solidFill>
                <a:schemeClr val="accent1">
                  <a:shade val="50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zh-CN" altLang="en-US" sz="625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425" y="142"/>
              <a:ext cx="10204" cy="17150"/>
              <a:chOff x="425" y="142"/>
              <a:chExt cx="10204" cy="17150"/>
            </a:xfrm>
          </p:grpSpPr>
          <p:sp>
            <p:nvSpPr>
              <p:cNvPr id="8" name="Title 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25" y="142"/>
                <a:ext cx="10205" cy="10347"/>
              </a:xfrm>
              <a:prstGeom prst="rect">
                <a:avLst/>
              </a:prstGeom>
              <a:noFill/>
              <a:ln w="3175">
                <a:noFill/>
                <a:prstDash val="dash"/>
              </a:ln>
            </p:spPr>
            <p:txBody>
              <a:bodyPr wrap="square" lIns="24877" tIns="12437" rIns="24877" bIns="12437" anchor="t" anchorCtr="0">
                <a:normAutofit/>
              </a:bodyPr>
              <a:lstStyle>
                <a:lvl1pPr algn="l" defTabSz="913765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lang="en-US" sz="2745" b="0" kern="1200" cap="none" spc="-49" baseline="0" dirty="0" smtClean="0">
                    <a:ln w="3175"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  <a:ea typeface="+mn-ea"/>
                    <a:cs typeface="Segoe UI" panose="020B0502040204020203" pitchFamily="34" charset="0"/>
                  </a:defRPr>
                </a:lvl1pPr>
              </a:lstStyle>
              <a:p>
                <a:pPr marL="457200" lvl="0" indent="-457200">
                  <a:lnSpc>
                    <a:spcPct val="100000"/>
                  </a:lnSpc>
                  <a:buFont typeface="Wingdings" panose="05000000000000000000" charset="0"/>
                  <a:buChar char="u"/>
                </a:pPr>
                <a:r>
                  <a:rPr lang="zh-CN" altLang="zh-CN" sz="32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第一步：客户登录</a:t>
                </a:r>
                <a:endParaRPr lang="zh-CN" altLang="zh-CN" sz="32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marL="457200" lvl="0" indent="-457200">
                  <a:lnSpc>
                    <a:spcPct val="100000"/>
                  </a:lnSpc>
                  <a:buFont typeface="Wingdings" panose="05000000000000000000" charset="0"/>
                  <a:buChar char="u"/>
                </a:pPr>
                <a:endParaRPr lang="zh-CN" altLang="zh-CN" sz="32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marL="457200" lvl="0" indent="-457200">
                  <a:lnSpc>
                    <a:spcPct val="100000"/>
                  </a:lnSpc>
                  <a:buFont typeface="Wingdings" panose="05000000000000000000" charset="0"/>
                  <a:buChar char="u"/>
                </a:pPr>
                <a:r>
                  <a:rPr lang="zh-CN" altLang="en-US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在</a:t>
                </a:r>
                <a:r>
                  <a:rPr altLang="zh-CN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“</a:t>
                </a:r>
                <a:r>
                  <a:rPr lang="zh-CN" altLang="zh-CN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金汇财富</a:t>
                </a:r>
                <a:r>
                  <a:rPr altLang="zh-CN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”APP</a:t>
                </a:r>
                <a:r>
                  <a:rPr lang="zh-CN" altLang="en-US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首页，点击</a:t>
                </a:r>
                <a:r>
                  <a:rPr altLang="zh-CN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“</a:t>
                </a:r>
                <a:r>
                  <a:rPr lang="zh-CN" altLang="en-US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在线开户</a:t>
                </a:r>
                <a:r>
                  <a:rPr altLang="zh-CN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”</a:t>
                </a:r>
                <a:r>
                  <a:rPr lang="zh-CN" altLang="en-US" sz="2400" b="1" spc="150">
                    <a:ln w="3175">
                      <a:noFill/>
                      <a:prstDash val="dash"/>
                    </a:ln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ang="5400000" scaled="0"/>
                    </a:gradFill>
                    <a:latin typeface="Arial" panose="020B060402020202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进入期货开户云业务中心。</a:t>
                </a:r>
                <a:endPara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pic>
            <p:nvPicPr>
              <p:cNvPr id="7" name="图片 6" descr="金汇财富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76" y="3162"/>
                <a:ext cx="8504" cy="14130"/>
              </a:xfrm>
              <a:prstGeom prst="rect">
                <a:avLst/>
              </a:prstGeom>
            </p:spPr>
          </p:pic>
        </p:grpSp>
      </p:grp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51200" y="574040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latin typeface="Calibri" panose="020F0502020204030204" charset="0"/>
              </a:rPr>
              <a:t>①</a:t>
            </a:r>
            <a:endParaRPr lang="zh-CN" altLang="en-US">
              <a:latin typeface="Calibri" panose="020F050202020403020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9875" y="521970"/>
            <a:ext cx="6479540" cy="10278110"/>
            <a:chOff x="425" y="458"/>
            <a:chExt cx="10204" cy="16186"/>
          </a:xfrm>
        </p:grpSpPr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5" y="458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zh-CN" sz="32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第二步：业务选择</a:t>
              </a: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在业务中心选择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“</a:t>
              </a: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我的基本资料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”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，输入身份证号、图形验证码、短信验证码登录。（验证码发送至柜台预留手机号，如已失效，请先联系客服热线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0755-83472722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）</a:t>
              </a: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 rot="0">
              <a:off x="1154" y="10830"/>
              <a:ext cx="8753" cy="5814"/>
              <a:chOff x="1151" y="11244"/>
              <a:chExt cx="8753" cy="5814"/>
            </a:xfrm>
          </p:grpSpPr>
          <p:pic>
            <p:nvPicPr>
              <p:cNvPr id="21" name="图片 20" descr="增开-登录进入"/>
              <p:cNvPicPr>
                <a:picLocks noChangeAspect="1"/>
              </p:cNvPicPr>
              <p:nvPr/>
            </p:nvPicPr>
            <p:blipFill>
              <a:blip r:embed="rId8"/>
              <a:srcRect b="49854"/>
              <a:stretch>
                <a:fillRect/>
              </a:stretch>
            </p:blipFill>
            <p:spPr>
              <a:xfrm>
                <a:off x="1152" y="11244"/>
                <a:ext cx="8753" cy="5814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1151" y="11244"/>
                <a:ext cx="7250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3200">
                    <a:solidFill>
                      <a:srgbClr val="FF0000"/>
                    </a:solidFill>
                    <a:latin typeface="Calibri" panose="020F0502020204030204" charset="0"/>
                  </a:rPr>
                  <a:t>②登录验证</a:t>
                </a:r>
                <a:endParaRPr lang="zh-CN" altLang="en-US" sz="3200">
                  <a:solidFill>
                    <a:srgbClr val="FF0000"/>
                  </a:solidFill>
                  <a:latin typeface="Calibri" panose="020F0502020204030204" charset="0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2" y="4898"/>
              <a:ext cx="8756" cy="5668"/>
              <a:chOff x="1149" y="4559"/>
              <a:chExt cx="8756" cy="5668"/>
            </a:xfrm>
          </p:grpSpPr>
          <p:pic>
            <p:nvPicPr>
              <p:cNvPr id="5" name="图片 4" descr="ADV)H6RA6I`5~}$`UX)I{)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9" y="4559"/>
                <a:ext cx="8756" cy="5669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1149" y="4559"/>
                <a:ext cx="7250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3200">
                    <a:solidFill>
                      <a:srgbClr val="FF0000"/>
                    </a:solidFill>
                    <a:latin typeface="Calibri" panose="020F0502020204030204" charset="0"/>
                  </a:rPr>
                  <a:t>①业务中心</a:t>
                </a:r>
                <a:endParaRPr lang="zh-CN" altLang="en-US" sz="3200">
                  <a:solidFill>
                    <a:srgbClr val="FF0000"/>
                  </a:solidFill>
                  <a:latin typeface="Calibri" panose="020F0502020204030204" charset="0"/>
                </a:endParaRPr>
              </a:p>
            </p:txBody>
          </p:sp>
        </p:grpSp>
      </p:grpSp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51200" y="574040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latin typeface="Calibri" panose="020F0502020204030204" charset="0"/>
              </a:rPr>
              <a:t>①</a:t>
            </a:r>
            <a:endParaRPr lang="zh-CN" altLang="en-US">
              <a:latin typeface="Calibri" panose="020F050202020403020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9875" y="521970"/>
            <a:ext cx="6479540" cy="10278110"/>
            <a:chOff x="425" y="458"/>
            <a:chExt cx="10204" cy="16186"/>
          </a:xfrm>
        </p:grpSpPr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5" y="458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zh-CN" sz="32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第二步：业务选择</a:t>
              </a: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在业务中心选择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“</a:t>
              </a: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我的基本资料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”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，输入身份证号、图形验证码、短信验证码登录。（验证码发送至柜台预留手机号，如已失效，请先联系客服热线</a:t>
              </a: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0755-83472722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）</a:t>
              </a: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 rot="0">
              <a:off x="1154" y="10830"/>
              <a:ext cx="8753" cy="5814"/>
              <a:chOff x="1151" y="11244"/>
              <a:chExt cx="8753" cy="5814"/>
            </a:xfrm>
          </p:grpSpPr>
          <p:pic>
            <p:nvPicPr>
              <p:cNvPr id="21" name="图片 20" descr="增开-登录进入"/>
              <p:cNvPicPr>
                <a:picLocks noChangeAspect="1"/>
              </p:cNvPicPr>
              <p:nvPr/>
            </p:nvPicPr>
            <p:blipFill>
              <a:blip r:embed="rId8"/>
              <a:srcRect b="49854"/>
              <a:stretch>
                <a:fillRect/>
              </a:stretch>
            </p:blipFill>
            <p:spPr>
              <a:xfrm>
                <a:off x="1152" y="11244"/>
                <a:ext cx="8753" cy="5814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1151" y="11244"/>
                <a:ext cx="7250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3200">
                    <a:solidFill>
                      <a:srgbClr val="FF0000"/>
                    </a:solidFill>
                    <a:latin typeface="Calibri" panose="020F0502020204030204" charset="0"/>
                  </a:rPr>
                  <a:t>②登录验证</a:t>
                </a:r>
                <a:endParaRPr lang="zh-CN" altLang="en-US" sz="3200">
                  <a:solidFill>
                    <a:srgbClr val="FF0000"/>
                  </a:solidFill>
                  <a:latin typeface="Calibri" panose="020F0502020204030204" charset="0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152" y="4898"/>
              <a:ext cx="8756" cy="5668"/>
              <a:chOff x="1149" y="4559"/>
              <a:chExt cx="8756" cy="5668"/>
            </a:xfrm>
          </p:grpSpPr>
          <p:pic>
            <p:nvPicPr>
              <p:cNvPr id="5" name="图片 4" descr="ADV)H6RA6I`5~}$`UX)I{)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9" y="4559"/>
                <a:ext cx="8756" cy="5669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1149" y="4559"/>
                <a:ext cx="7250" cy="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3200">
                    <a:solidFill>
                      <a:srgbClr val="FF0000"/>
                    </a:solidFill>
                    <a:latin typeface="Calibri" panose="020F0502020204030204" charset="0"/>
                  </a:rPr>
                  <a:t>①业务中心</a:t>
                </a:r>
                <a:endParaRPr lang="zh-CN" altLang="en-US" sz="3200">
                  <a:solidFill>
                    <a:srgbClr val="FF0000"/>
                  </a:solidFill>
                  <a:latin typeface="Calibri" panose="020F0502020204030204" charset="0"/>
                </a:endParaRPr>
              </a:p>
            </p:txBody>
          </p:sp>
        </p:grpSp>
      </p:grpSp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5368397" y="6877052"/>
            <a:ext cx="248826" cy="248826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404290" y="6877052"/>
            <a:ext cx="248826" cy="24882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9875" y="521970"/>
            <a:ext cx="6479540" cy="10687685"/>
            <a:chOff x="425" y="822"/>
            <a:chExt cx="10204" cy="16831"/>
          </a:xfrm>
        </p:grpSpPr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5" y="822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zh-CN" sz="32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第三步：信息修改</a:t>
              </a: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请您查阅预留信息，根据实际情况，点击右侧修改标识，对已变更信息进行修改。</a:t>
              </a: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0" y="4063"/>
              <a:ext cx="6615" cy="13590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69875" y="521970"/>
            <a:ext cx="6479540" cy="11169650"/>
            <a:chOff x="425" y="822"/>
            <a:chExt cx="10204" cy="17590"/>
          </a:xfrm>
        </p:grpSpPr>
        <p:pic>
          <p:nvPicPr>
            <p:cNvPr id="10" name="图片 9"/>
            <p:cNvPicPr/>
            <p:nvPr>
              <p:custDataLst>
                <p:tags r:id="rId1"/>
              </p:custDataLst>
            </p:nvPr>
          </p:nvPicPr>
          <p:blipFill>
            <a:blip r:embed="rId2" r:link="rId3" cstate="screen"/>
            <a:stretch>
              <a:fillRect/>
            </a:stretch>
          </p:blipFill>
          <p:spPr>
            <a:xfrm>
              <a:off x="5332" y="10830"/>
              <a:ext cx="392" cy="392"/>
            </a:xfrm>
            <a:prstGeom prst="rect">
              <a:avLst/>
            </a:prstGeom>
          </p:spPr>
        </p:pic>
        <p:pic>
          <p:nvPicPr>
            <p:cNvPr id="11" name="图片 10"/>
            <p:cNvPicPr/>
            <p:nvPr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5332" y="10830"/>
              <a:ext cx="392" cy="392"/>
            </a:xfrm>
            <a:prstGeom prst="rect">
              <a:avLst/>
            </a:prstGeom>
          </p:spPr>
        </p:pic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5" y="822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514350" lvl="0" indent="-514350">
                <a:lnSpc>
                  <a:spcPct val="100000"/>
                </a:lnSpc>
                <a:buFont typeface="+mj-lt"/>
                <a:buAutoNum type="arabicPeriod"/>
              </a:pPr>
              <a:r>
                <a:rPr lang="zh-CN" altLang="en-US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变更身份证有效期</a:t>
              </a: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1.1 </a:t>
              </a:r>
              <a:r>
                <a:rPr lang="zh-CN"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上传身份证正反面照片和手写签名。请确认身份证照片拍摄清晰、完整。</a:t>
              </a:r>
              <a:endParaRPr lang="zh-CN"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2" name="图片 1" descr="身份证上传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76" y="4108"/>
              <a:ext cx="8504" cy="14304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69537" y="521970"/>
            <a:ext cx="6480175" cy="11233257"/>
            <a:chOff x="424" y="822"/>
            <a:chExt cx="10205" cy="17690"/>
          </a:xfrm>
        </p:grpSpPr>
        <p:pic>
          <p:nvPicPr>
            <p:cNvPr id="10" name="图片 9"/>
            <p:cNvPicPr/>
            <p:nvPr>
              <p:custDataLst>
                <p:tags r:id="rId1"/>
              </p:custDataLst>
            </p:nvPr>
          </p:nvPicPr>
          <p:blipFill>
            <a:blip r:embed="rId2" r:link="rId3" cstate="screen"/>
            <a:stretch>
              <a:fillRect/>
            </a:stretch>
          </p:blipFill>
          <p:spPr>
            <a:xfrm>
              <a:off x="5331" y="10830"/>
              <a:ext cx="392" cy="392"/>
            </a:xfrm>
            <a:prstGeom prst="rect">
              <a:avLst/>
            </a:prstGeom>
          </p:spPr>
        </p:pic>
        <p:pic>
          <p:nvPicPr>
            <p:cNvPr id="11" name="图片 10"/>
            <p:cNvPicPr/>
            <p:nvPr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5331" y="10830"/>
              <a:ext cx="392" cy="392"/>
            </a:xfrm>
            <a:prstGeom prst="rect">
              <a:avLst/>
            </a:prstGeom>
          </p:spPr>
        </p:pic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4" y="822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514350" lvl="0" indent="-514350">
                <a:lnSpc>
                  <a:spcPct val="100000"/>
                </a:lnSpc>
                <a:buFont typeface="+mj-lt"/>
                <a:buAutoNum type="arabicPeriod"/>
              </a:pPr>
              <a:r>
                <a:rPr lang="zh-CN" altLang="en-US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变更身份证有效期</a:t>
              </a: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1.2 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系统自动读取身份证信息，请仔细核对，如有错误可进行修改，确认无误后进入下一步。</a:t>
              </a:r>
              <a:endParaRPr lang="zh-CN"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4" name="图片 3" descr="S)~2FO93}KOHC8J)60~_)AC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75" y="4500"/>
              <a:ext cx="8504" cy="14012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3385820" y="6877050"/>
            <a:ext cx="248920" cy="24892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3385820" y="6877050"/>
            <a:ext cx="248920" cy="248920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7"/>
            </p:custDataLst>
          </p:nvPr>
        </p:nvSpPr>
        <p:spPr>
          <a:xfrm>
            <a:off x="269875" y="521970"/>
            <a:ext cx="6480175" cy="29337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24877" tIns="12437" rIns="24877" bIns="12437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>
              <a:lnSpc>
                <a:spcPct val="100000"/>
              </a:lnSpc>
              <a:buFont typeface="+mj-lt"/>
            </a:pPr>
            <a:r>
              <a:rPr altLang="zh-CN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rPr>
              <a:t>2. </a:t>
            </a:r>
            <a:r>
              <a: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rPr>
              <a:t>变更联系电话</a:t>
            </a:r>
            <a:endParaRPr lang="zh-CN" altLang="en-US" sz="32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sym typeface="+mn-ea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endParaRPr lang="zh-CN" altLang="en-US" sz="32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sym typeface="+mn-ea"/>
            </a:endParaRPr>
          </a:p>
          <a:p>
            <a:pPr lvl="0" indent="0">
              <a:lnSpc>
                <a:spcPct val="100000"/>
              </a:lnSpc>
              <a:buFont typeface="+mj-lt"/>
            </a:pPr>
            <a:r>
              <a:rPr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2.1 </a:t>
            </a:r>
            <a:r>
              <a:rPr lang="zh-CN"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上传身份证正反面照片和手写签名。请确认身份证照片拍摄清晰、完整。</a:t>
            </a:r>
            <a:endParaRPr lang="zh-CN" altLang="zh-CN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endParaRPr lang="zh-CN" altLang="zh-CN" sz="32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>
              <a:lnSpc>
                <a:spcPct val="100000"/>
              </a:lnSpc>
              <a:buFont typeface="Wingdings" panose="05000000000000000000" charset="0"/>
            </a:pP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lvl="0" indent="-457200">
              <a:lnSpc>
                <a:spcPct val="100000"/>
              </a:lnSpc>
              <a:buFont typeface="Wingdings" panose="05000000000000000000" charset="0"/>
              <a:buChar char="u"/>
            </a:pPr>
            <a:endParaRPr lang="zh-CN" altLang="en-US" sz="2400" b="1" spc="150">
              <a:ln w="3175">
                <a:noFill/>
                <a:prstDash val="dash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身份证上传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260" y="2608580"/>
            <a:ext cx="5400040" cy="908304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9240" y="521970"/>
            <a:ext cx="6479540" cy="9688830"/>
            <a:chOff x="424" y="822"/>
            <a:chExt cx="10204" cy="15258"/>
          </a:xfrm>
        </p:grpSpPr>
        <p:pic>
          <p:nvPicPr>
            <p:cNvPr id="10" name="图片 9"/>
            <p:cNvPicPr/>
            <p:nvPr>
              <p:custDataLst>
                <p:tags r:id="rId1"/>
              </p:custDataLst>
            </p:nvPr>
          </p:nvPicPr>
          <p:blipFill>
            <a:blip r:embed="rId2" r:link="rId3" cstate="screen"/>
            <a:stretch>
              <a:fillRect/>
            </a:stretch>
          </p:blipFill>
          <p:spPr>
            <a:xfrm>
              <a:off x="5331" y="10830"/>
              <a:ext cx="392" cy="392"/>
            </a:xfrm>
            <a:prstGeom prst="rect">
              <a:avLst/>
            </a:prstGeom>
          </p:spPr>
        </p:pic>
        <p:pic>
          <p:nvPicPr>
            <p:cNvPr id="11" name="图片 10"/>
            <p:cNvPicPr/>
            <p:nvPr>
              <p:custDataLst>
                <p:tags r:id="rId4"/>
              </p:custDataLst>
            </p:nvPr>
          </p:nvPicPr>
          <p:blipFill>
            <a:blip r:embed="rId5" r:link="rId6" cstate="screen"/>
            <a:stretch>
              <a:fillRect/>
            </a:stretch>
          </p:blipFill>
          <p:spPr>
            <a:xfrm>
              <a:off x="5331" y="10830"/>
              <a:ext cx="392" cy="392"/>
            </a:xfrm>
            <a:prstGeom prst="rect">
              <a:avLst/>
            </a:prstGeom>
          </p:spPr>
        </p:pic>
        <p:sp>
          <p:nvSpPr>
            <p:cNvPr id="8" name="Title 6"/>
            <p:cNvSpPr txBox="1"/>
            <p:nvPr>
              <p:custDataLst>
                <p:tags r:id="rId7"/>
              </p:custDataLst>
            </p:nvPr>
          </p:nvSpPr>
          <p:spPr>
            <a:xfrm>
              <a:off x="424" y="822"/>
              <a:ext cx="10205" cy="4620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24877" tIns="12437" rIns="24877" bIns="12437" anchor="t" anchorCtr="0">
              <a:norm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2. </a:t>
              </a:r>
              <a:r>
                <a:rPr lang="zh-CN" altLang="en-US" sz="3200" b="1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变更联系电话</a:t>
              </a: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32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sym typeface="+mn-ea"/>
              </a:endParaRPr>
            </a:p>
            <a:p>
              <a:pPr lvl="0" indent="0">
                <a:lnSpc>
                  <a:spcPct val="100000"/>
                </a:lnSpc>
                <a:buFont typeface="+mj-lt"/>
              </a:pPr>
              <a:r>
                <a:rPr altLang="zh-CN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2.2 </a:t>
              </a:r>
              <a:r>
                <a:rPr lang="zh-CN" altLang="en-US" sz="2400" b="1" spc="150">
                  <a:ln w="3175">
                    <a:noFill/>
                    <a:prstDash val="dash"/>
                  </a:ln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pitchFamily="34" charset="-122"/>
                </a:rPr>
                <a:t>填写新的联系电话，输入图形验证码并获取短信验证码。</a:t>
              </a:r>
              <a:endParaRPr lang="zh-CN" altLang="zh-CN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zh-CN" sz="32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lvl="0" indent="0">
                <a:lnSpc>
                  <a:spcPct val="100000"/>
                </a:lnSpc>
                <a:buFont typeface="Wingdings" panose="05000000000000000000" charset="0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457200" lvl="0" indent="-457200">
                <a:lnSpc>
                  <a:spcPct val="100000"/>
                </a:lnSpc>
                <a:buFont typeface="Wingdings" panose="05000000000000000000" charset="0"/>
                <a:buChar char="u"/>
              </a:pPr>
              <a:endParaRPr lang="zh-CN" altLang="en-US" sz="2400" b="1" spc="150">
                <a:ln w="3175">
                  <a:noFill/>
                  <a:prstDash val="dash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75" y="4274"/>
              <a:ext cx="8504" cy="11806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559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559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TEMPLATE_THUMBS_INDEX" val="1、4、7、9、12、13、16、17、18、19、20、21、27、32、35、37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4559"/>
  <p:tag name="KSO_WM_TEMPLATE_MASTER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ustom20204559_8*i*1"/>
  <p:tag name="KSO_WM_TEMPLATE_CATEGORY" val="custom"/>
  <p:tag name="KSO_WM_TEMPLATE_INDEX" val="20204559"/>
  <p:tag name="KSO_WM_UNIT_BK_DARK_LIGHT" val="2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8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8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true,&quot;IsBottom&quot;:false,&quot;IsAbs&quot;:true}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04559_8*i*3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,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2.12,&quot;top&quot;:1.69,&quot;right&quot;:2.12,&quot;bottom&quot;:2.96},&quot;edge&quot;:{&quot;left&quot;:true,&quot;top&quot;:false,&quot;right&quot;:true,&quot;bottom&quot;:true}}]}"/>
  <p:tag name="KSO_WM_SLIDE_BACKGROUND" val="[&quot;general&quot;,&quot;navigation&quot;]"/>
  <p:tag name="KSO_WM_SLIDE_RATIO" val="1.777778"/>
  <p:tag name="KSO_WM_SLIDE_ID" val="custom20204559_8"/>
  <p:tag name="KSO_WM_TEMPLATE_SUBCATEGORY" val="0"/>
  <p:tag name="KSO_WM_TEMPLATE_MASTER_TYPE" val="1"/>
  <p:tag name="KSO_WM_TEMPLATE_COLOR_TYPE" val="1"/>
  <p:tag name="KSO_WM_SLIDE_TYPE" val="text"/>
  <p:tag name="KSO_WM_SLIDE_SUBTYPE" val="pureTxt"/>
  <p:tag name="KSO_WM_SLIDE_ITEM_CNT" val="0"/>
  <p:tag name="KSO_WM_SLIDE_INDEX" val="8"/>
  <p:tag name="KSO_WM_SLIDE_SIZE" val="960*539"/>
  <p:tag name="KSO_WM_SLIDE_POSITION" val="0*0"/>
  <p:tag name="KSO_WM_TAG_VERSION" val="1.0"/>
  <p:tag name="KSO_WM_BEAUTIFY_FLAG" val="#wm#"/>
  <p:tag name="KSO_WM_TEMPLATE_CATEGORY" val="custom"/>
  <p:tag name="KSO_WM_TEMPLATE_INDEX" val="20204559"/>
  <p:tag name="KSO_WM_SLIDE_LAYOUT" val="a_f_i"/>
  <p:tag name="KSO_WM_SLIDE_LAYOUT_CNT" val="1_1_1"/>
</p:tagLst>
</file>

<file path=ppt/tags/tag14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BK_DARK_LIGHT" val="2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51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5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55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5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59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63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6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67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6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71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7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75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7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79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83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8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87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8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BK_DARK_LIGHT" val="2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92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BK_DARK_LIGHT" val="2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97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1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BK_DARK_LIGHT" val="2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202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20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9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9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9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206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SLIDE_ID" val="custom20204559_9"/>
  <p:tag name="KSO_WM_TEMPLATE_SUBCATEGORY" val="0"/>
  <p:tag name="KSO_WM_TEMPLATE_MASTER_TYPE" val="1"/>
  <p:tag name="KSO_WM_TEMPLATE_COLOR_TYPE" val="1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TEMPLATE_CATEGORY" val="custom"/>
  <p:tag name="KSO_WM_TEMPLATE_INDEX" val="20204559"/>
  <p:tag name="KSO_WM_SLIDE_LAYOUT" val="a_i_h"/>
  <p:tag name="KSO_WM_SLIDE_LAYOUT_CNT" val="1_1_2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​​">
  <a:themeElements>
    <a:clrScheme name="自定义 8">
      <a:dk1>
        <a:srgbClr val="000000"/>
      </a:dk1>
      <a:lt1>
        <a:srgbClr val="FFFFFF"/>
      </a:lt1>
      <a:dk2>
        <a:srgbClr val="EAF5FA"/>
      </a:dk2>
      <a:lt2>
        <a:srgbClr val="FFFFFF"/>
      </a:lt2>
      <a:accent1>
        <a:srgbClr val="08C7F7"/>
      </a:accent1>
      <a:accent2>
        <a:srgbClr val="02CCE6"/>
      </a:accent2>
      <a:accent3>
        <a:srgbClr val="00D1CC"/>
      </a:accent3>
      <a:accent4>
        <a:srgbClr val="69C57E"/>
      </a:accent4>
      <a:accent5>
        <a:srgbClr val="CB9938"/>
      </a:accent5>
      <a:accent6>
        <a:srgbClr val="F35B79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958</Words>
  <Application>WPS 演示</Application>
  <PresentationFormat>宽屏</PresentationFormat>
  <Paragraphs>126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汉仪旗黑-85S</vt:lpstr>
      <vt:lpstr>黑体</vt:lpstr>
      <vt:lpstr>Wingdings</vt:lpstr>
      <vt:lpstr>Calibri</vt:lpstr>
      <vt:lpstr>Segoe UI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阳洋洋</cp:lastModifiedBy>
  <cp:revision>187</cp:revision>
  <dcterms:created xsi:type="dcterms:W3CDTF">2019-06-19T02:08:00Z</dcterms:created>
  <dcterms:modified xsi:type="dcterms:W3CDTF">2021-12-13T06:43:12Z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2052-11.8.6.9023</vt:lpwstr>
  </property>
</Properties>
</file>