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409" r:id="rId3"/>
    <p:sldId id="418" r:id="rId4"/>
    <p:sldId id="451" r:id="rId6"/>
    <p:sldId id="485" r:id="rId7"/>
    <p:sldId id="486" r:id="rId8"/>
    <p:sldId id="488" r:id="rId9"/>
    <p:sldId id="487" r:id="rId10"/>
    <p:sldId id="521" r:id="rId11"/>
    <p:sldId id="522" r:id="rId12"/>
    <p:sldId id="523" r:id="rId13"/>
  </p:sldIdLst>
  <p:sldSz cx="7919720" cy="539940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1D62"/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1849"/>
        <p:guide pos="248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65860" y="1143000"/>
            <a:ext cx="452628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tags" Target="../tags/tag3.xml"/><Relationship Id="rId7" Type="http://schemas.openxmlformats.org/officeDocument/2006/relationships/image" Target="file:///C:\Users\1V994W2\PycharmProjects\PPT_Background_Generation/pic_temp/pic_half_right.png" TargetMode="External"/><Relationship Id="rId6" Type="http://schemas.openxmlformats.org/officeDocument/2006/relationships/image" Target="../media/image2.png"/><Relationship Id="rId5" Type="http://schemas.openxmlformats.org/officeDocument/2006/relationships/tags" Target="../tags/tag2.xml"/><Relationship Id="rId4" Type="http://schemas.openxmlformats.org/officeDocument/2006/relationships/image" Target="file:///C:\Users\1V994W2\PycharmProjects\PPT_Background_Generation/pic_temp/pic_half_left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2" Type="http://schemas.openxmlformats.org/officeDocument/2006/relationships/tags" Target="../tags/tag7.xml"/><Relationship Id="rId11" Type="http://schemas.openxmlformats.org/officeDocument/2006/relationships/tags" Target="../tags/tag6.xml"/><Relationship Id="rId10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63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62.xml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image" Target="file:///C:\Users\1V994W2\PycharmProjects\PPT_Background_Generation/pic_temp/pic_half_right.png" TargetMode="External"/><Relationship Id="rId6" Type="http://schemas.openxmlformats.org/officeDocument/2006/relationships/image" Target="../media/image2.png"/><Relationship Id="rId5" Type="http://schemas.openxmlformats.org/officeDocument/2006/relationships/tags" Target="../tags/tag69.xml"/><Relationship Id="rId4" Type="http://schemas.openxmlformats.org/officeDocument/2006/relationships/image" Target="file:///C:\Users\1V994W2\PycharmProjects\PPT_Background_Generation/pic_temp/pic_half_left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68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7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75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83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3" Type="http://schemas.openxmlformats.org/officeDocument/2006/relationships/tags" Target="../tags/tag88.xml"/><Relationship Id="rId12" Type="http://schemas.openxmlformats.org/officeDocument/2006/relationships/tags" Target="../tags/tag87.xml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4.xml"/><Relationship Id="rId8" Type="http://schemas.openxmlformats.org/officeDocument/2006/relationships/tags" Target="../tags/tag93.xml"/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1" Type="http://schemas.openxmlformats.org/officeDocument/2006/relationships/tags" Target="../tags/tag96.xml"/><Relationship Id="rId10" Type="http://schemas.openxmlformats.org/officeDocument/2006/relationships/tags" Target="../tags/tag95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99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4" Type="http://schemas.openxmlformats.org/officeDocument/2006/relationships/tags" Target="../tags/tag105.xml"/><Relationship Id="rId13" Type="http://schemas.openxmlformats.org/officeDocument/2006/relationships/tags" Target="../tags/tag104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108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117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6" Type="http://schemas.openxmlformats.org/officeDocument/2006/relationships/tags" Target="../tags/tag125.xml"/><Relationship Id="rId15" Type="http://schemas.openxmlformats.org/officeDocument/2006/relationships/tags" Target="../tags/tag124.xml"/><Relationship Id="rId14" Type="http://schemas.openxmlformats.org/officeDocument/2006/relationships/tags" Target="../tags/tag123.xml"/><Relationship Id="rId13" Type="http://schemas.openxmlformats.org/officeDocument/2006/relationships/tags" Target="../tags/tag122.xml"/><Relationship Id="rId12" Type="http://schemas.openxmlformats.org/officeDocument/2006/relationships/tags" Target="../tags/tag121.xml"/><Relationship Id="rId11" Type="http://schemas.openxmlformats.org/officeDocument/2006/relationships/tags" Target="../tags/tag120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128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3" Type="http://schemas.openxmlformats.org/officeDocument/2006/relationships/tags" Target="../tags/tag133.xml"/><Relationship Id="rId12" Type="http://schemas.openxmlformats.org/officeDocument/2006/relationships/tags" Target="../tags/tag132.xml"/><Relationship Id="rId11" Type="http://schemas.openxmlformats.org/officeDocument/2006/relationships/tags" Target="../tags/tag131.xml"/><Relationship Id="rId10" Type="http://schemas.openxmlformats.org/officeDocument/2006/relationships/tags" Target="../tags/tag130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9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8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image" Target="file:///C:\Users\1V994W2\PycharmProjects\PPT_Background_Generation/pic_temp/pic_half_top.png" TargetMode="External"/><Relationship Id="rId3" Type="http://schemas.openxmlformats.org/officeDocument/2006/relationships/image" Target="../media/image5.png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2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20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29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28.xml"/><Relationship Id="rId15" Type="http://schemas.openxmlformats.org/officeDocument/2006/relationships/tags" Target="../tags/tag37.xml"/><Relationship Id="rId14" Type="http://schemas.openxmlformats.org/officeDocument/2006/relationships/tags" Target="../tags/tag36.xml"/><Relationship Id="rId13" Type="http://schemas.openxmlformats.org/officeDocument/2006/relationships/tags" Target="../tags/tag35.xml"/><Relationship Id="rId12" Type="http://schemas.openxmlformats.org/officeDocument/2006/relationships/tags" Target="../tags/tag34.xml"/><Relationship Id="rId11" Type="http://schemas.openxmlformats.org/officeDocument/2006/relationships/tags" Target="../tags/tag33.xml"/><Relationship Id="rId10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39.xml"/><Relationship Id="rId4" Type="http://schemas.openxmlformats.org/officeDocument/2006/relationships/image" Target="file:///C:\Users\1V994W2\Documents\Tencent%20Files\574576071\FileRecv\&#25340;&#35013;&#32032;&#26448;\&#21830;&#21153;&#25968;&#25454;-10\\06\subject_holdright_103,242,239_0_staid_full_0.png" TargetMode="External"/><Relationship Id="rId3" Type="http://schemas.openxmlformats.org/officeDocument/2006/relationships/image" Target="../media/image6.png"/><Relationship Id="rId2" Type="http://schemas.openxmlformats.org/officeDocument/2006/relationships/tags" Target="../tags/tag38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48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47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58.xml"/><Relationship Id="rId8" Type="http://schemas.openxmlformats.org/officeDocument/2006/relationships/tags" Target="../tags/tag57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5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55.xml"/><Relationship Id="rId12" Type="http://schemas.openxmlformats.org/officeDocument/2006/relationships/tags" Target="../tags/tag61.xml"/><Relationship Id="rId11" Type="http://schemas.openxmlformats.org/officeDocument/2006/relationships/tags" Target="../tags/tag60.xml"/><Relationship Id="rId10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1100121"/>
            <a:ext cx="1313706" cy="3200352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6606423" y="1100121"/>
            <a:ext cx="1313706" cy="3200352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4" hasCustomPrompt="1"/>
            <p:custDataLst>
              <p:tags r:id="rId11"/>
            </p:custDataLst>
          </p:nvPr>
        </p:nvSpPr>
        <p:spPr>
          <a:xfrm>
            <a:off x="1897531" y="3188852"/>
            <a:ext cx="4125067" cy="284531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1575" b="0" spc="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60045" indent="0" algn="ctr">
              <a:buNone/>
            </a:lvl2pPr>
            <a:lvl3pPr marL="720090" indent="0" algn="ctr">
              <a:buNone/>
            </a:lvl3pPr>
            <a:lvl4pPr marL="1080135" indent="0" algn="ctr">
              <a:buNone/>
            </a:lvl4pPr>
            <a:lvl5pPr marL="1440180" indent="0" algn="ctr">
              <a:buNone/>
            </a:lvl5pPr>
            <a:lvl6pPr marL="1800225" indent="0" algn="ctr">
              <a:buNone/>
            </a:lvl6pPr>
            <a:lvl7pPr marL="2160270" indent="0" algn="ctr">
              <a:buNone/>
            </a:lvl7pPr>
            <a:lvl8pPr marL="2520315" indent="0" algn="ctr">
              <a:buNone/>
            </a:lvl8pPr>
            <a:lvl9pPr marL="2879725" indent="0" algn="ctr">
              <a:buNone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  <p:custDataLst>
              <p:tags r:id="rId12"/>
            </p:custDataLst>
          </p:nvPr>
        </p:nvSpPr>
        <p:spPr>
          <a:xfrm>
            <a:off x="1897531" y="1927213"/>
            <a:ext cx="4125067" cy="1101621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7200"/>
              <a:buNone/>
              <a:defRPr sz="5670" b="0" spc="-200">
                <a:solidFill>
                  <a:schemeClr val="tx1"/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435198" y="750089"/>
            <a:ext cx="7049795" cy="4243701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1100121"/>
            <a:ext cx="1313706" cy="3200352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6606423" y="1100121"/>
            <a:ext cx="1313706" cy="3200352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4" hasCustomPrompt="1"/>
            <p:custDataLst>
              <p:tags r:id="rId11"/>
            </p:custDataLst>
          </p:nvPr>
        </p:nvSpPr>
        <p:spPr>
          <a:xfrm>
            <a:off x="2808345" y="3188851"/>
            <a:ext cx="2303437" cy="354039"/>
          </a:xfrm>
        </p:spPr>
        <p:txBody>
          <a:bodyPr vert="horz" wrap="square" lIns="0" tIns="0" rIns="0" bIns="0" anchor="t" anchorCtr="0">
            <a:normAutofit/>
          </a:bodyPr>
          <a:lstStyle>
            <a:lvl1pPr marL="360045" marR="0" indent="-360045" algn="ctr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1575" b="0" spc="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12"/>
            </p:custDataLst>
          </p:nvPr>
        </p:nvSpPr>
        <p:spPr>
          <a:xfrm>
            <a:off x="2079446" y="1857704"/>
            <a:ext cx="3761236" cy="1101621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8000"/>
              <a:buNone/>
              <a:defRPr sz="6300" b="0" spc="1000">
                <a:solidFill>
                  <a:schemeClr val="tx1"/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435167" y="349038"/>
            <a:ext cx="7049795" cy="348041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89737" y="239246"/>
            <a:ext cx="7540655" cy="4922102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170"/>
          </a:p>
        </p:txBody>
      </p:sp>
      <p:pic>
        <p:nvPicPr>
          <p:cNvPr id="9" name="图片 8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832549" y="983730"/>
            <a:ext cx="6253471" cy="569827"/>
          </a:xfrm>
        </p:spPr>
        <p:txBody>
          <a:bodyPr wrap="square" anchor="ctr">
            <a:normAutofit/>
          </a:bodyPr>
          <a:lstStyle>
            <a:lvl1pPr>
              <a:defRPr sz="252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832233" y="1703810"/>
            <a:ext cx="6253601" cy="2713055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3134143" cy="5400594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170"/>
          </a:p>
        </p:txBody>
      </p:sp>
      <p:pic>
        <p:nvPicPr>
          <p:cNvPr id="8" name="图片 7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378857" y="606681"/>
            <a:ext cx="2572483" cy="694565"/>
          </a:xfrm>
        </p:spPr>
        <p:txBody>
          <a:bodyPr wrap="square" anchor="ctr" anchorCtr="0">
            <a:normAutofit/>
          </a:bodyPr>
          <a:lstStyle>
            <a:lvl1pPr>
              <a:defRPr sz="2835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381195" y="1389129"/>
            <a:ext cx="2570144" cy="322334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3313825" y="606317"/>
            <a:ext cx="4209517" cy="4006691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0"/>
            <a:ext cx="7920128" cy="2098131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170"/>
          </a:p>
        </p:txBody>
      </p:sp>
      <p:pic>
        <p:nvPicPr>
          <p:cNvPr id="10" name="图片 9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397565" y="615186"/>
            <a:ext cx="7130454" cy="493283"/>
          </a:xfrm>
        </p:spPr>
        <p:txBody>
          <a:bodyPr wrap="square" anchor="ctr">
            <a:normAutofit/>
          </a:bodyPr>
          <a:lstStyle>
            <a:lvl1pPr algn="ctr">
              <a:defRPr sz="2835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397565" y="1306916"/>
            <a:ext cx="7130178" cy="65204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398069" y="2211267"/>
            <a:ext cx="7123438" cy="2701715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3960256"/>
            <a:ext cx="7920128" cy="1440339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170"/>
          </a:p>
        </p:txBody>
      </p:sp>
      <p:pic>
        <p:nvPicPr>
          <p:cNvPr id="10" name="图片 9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392888" y="527302"/>
            <a:ext cx="7130454" cy="445088"/>
          </a:xfrm>
        </p:spPr>
        <p:txBody>
          <a:bodyPr wrap="square" anchor="ctr" anchorCtr="0">
            <a:normAutofit/>
          </a:bodyPr>
          <a:lstStyle>
            <a:lvl1pPr algn="ctr">
              <a:defRPr sz="252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392912" y="1323925"/>
            <a:ext cx="7139808" cy="2528782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385872" y="4079504"/>
            <a:ext cx="7146824" cy="796623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0" y="0"/>
            <a:ext cx="7920128" cy="720079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170"/>
          </a:p>
        </p:txBody>
      </p:sp>
      <p:pic>
        <p:nvPicPr>
          <p:cNvPr id="12" name="图片 11"/>
          <p:cNvPicPr/>
          <p:nvPr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7452345" y="4833532"/>
            <a:ext cx="467783" cy="567062"/>
          </a:xfrm>
          <a:prstGeom prst="rect">
            <a:avLst/>
          </a:prstGeom>
        </p:spPr>
      </p:pic>
      <p:pic>
        <p:nvPicPr>
          <p:cNvPr id="10" name="图片 9"/>
          <p:cNvPicPr/>
          <p:nvPr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0" y="4833532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376518" y="187107"/>
            <a:ext cx="7170210" cy="348041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376518" y="1309750"/>
            <a:ext cx="3470513" cy="2279306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4055168" y="1309750"/>
            <a:ext cx="3486883" cy="2279306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371841" y="3793173"/>
            <a:ext cx="3470513" cy="615186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4062184" y="3790338"/>
            <a:ext cx="3486883" cy="615186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751020"/>
            <a:ext cx="7920128" cy="3898554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170"/>
          </a:p>
        </p:txBody>
      </p:sp>
      <p:pic>
        <p:nvPicPr>
          <p:cNvPr id="9" name="图片 8"/>
          <p:cNvPicPr/>
          <p:nvPr>
            <p:custDataLst>
              <p:tags r:id="rId3"/>
            </p:custDataLst>
          </p:nvPr>
        </p:nvPicPr>
        <p:blipFill>
          <a:blip r:embed="rId4" r:link="rId5"/>
          <a:stretch>
            <a:fillRect/>
          </a:stretch>
        </p:blipFill>
        <p:spPr>
          <a:xfrm>
            <a:off x="6867411" y="4124454"/>
            <a:ext cx="1052305" cy="127564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0" y="4124454"/>
            <a:ext cx="1052305" cy="12756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989236" y="1054604"/>
            <a:ext cx="5940096" cy="1879577"/>
          </a:xfrm>
        </p:spPr>
        <p:txBody>
          <a:bodyPr wrap="square" anchor="b">
            <a:normAutofit/>
          </a:bodyPr>
          <a:lstStyle>
            <a:lvl1pPr algn="ctr">
              <a:defRPr sz="4725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988985" y="3041910"/>
            <a:ext cx="5940096" cy="1304081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435167" y="349042"/>
            <a:ext cx="7049795" cy="348041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9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435167" y="750089"/>
            <a:ext cx="7049795" cy="4243701"/>
          </a:xfrm>
        </p:spPr>
        <p:txBody>
          <a:bodyPr vert="horz" wrap="square" lIns="90170" tIns="46990" rIns="90170" bIns="46990" rtlCol="0">
            <a:normAutofit/>
          </a:bodyPr>
          <a:lstStyle>
            <a:lvl1pPr marL="179705" marR="0" lvl="0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39750" marR="0" lvl="1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99795" marR="0" lvl="2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59840" marR="0" lvl="3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619885" marR="0" lvl="4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2640043" y="3792725"/>
            <a:ext cx="2640043" cy="160786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1862467" y="2593019"/>
            <a:ext cx="4195194" cy="656420"/>
          </a:xfrm>
        </p:spPr>
        <p:txBody>
          <a:bodyPr>
            <a:normAutofit/>
          </a:bodyPr>
          <a:lstStyle>
            <a:lvl1pPr algn="ctr">
              <a:defRPr sz="3780" baseline="0"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435167" y="349042"/>
            <a:ext cx="7049795" cy="348041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9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435198" y="750089"/>
            <a:ext cx="3432083" cy="4243701"/>
          </a:xfrm>
        </p:spPr>
        <p:txBody>
          <a:bodyPr vert="horz" wrap="square" lIns="90170" tIns="46990" rIns="90170" bIns="46990" rtlCol="0">
            <a:normAutofit/>
          </a:bodyPr>
          <a:lstStyle>
            <a:lvl1pPr marL="179705" marR="0" lvl="0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39750" marR="0" lvl="1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99795" marR="0" lvl="2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59840" marR="0" lvl="3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619885" marR="0" lvl="4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4052879" y="750089"/>
            <a:ext cx="3432083" cy="4243701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26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eaLnBrk="1" fontAlgn="auto" latinLnBrk="0" hangingPunct="1">
              <a:defRPr sz="126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sz="126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sz="126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sz="126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10" name="图片 9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435167" y="349042"/>
            <a:ext cx="7049795" cy="348041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9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435198" y="750089"/>
            <a:ext cx="3432083" cy="300035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75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60045" indent="0">
              <a:buNone/>
              <a:defRPr sz="1575" b="1"/>
            </a:lvl2pPr>
            <a:lvl3pPr marL="720090" indent="0">
              <a:buNone/>
              <a:defRPr sz="1415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79725" indent="0">
              <a:buNone/>
              <a:defRPr sz="126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435195" y="1107622"/>
            <a:ext cx="3432055" cy="3886059"/>
          </a:xfrm>
        </p:spPr>
        <p:txBody>
          <a:bodyPr vert="horz" wrap="square" lIns="90170" tIns="46990" rIns="90170" bIns="46990" rtlCol="0">
            <a:normAutofit/>
          </a:bodyPr>
          <a:lstStyle>
            <a:lvl1pPr marL="179705" marR="0" lvl="0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39750" marR="0" lvl="1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99795" marR="0" lvl="2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59840" marR="0" lvl="3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619885" marR="0" lvl="4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4050848" y="750089"/>
            <a:ext cx="3432083" cy="300035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75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60045" indent="0">
              <a:buNone/>
              <a:defRPr sz="1575" b="1"/>
            </a:lvl2pPr>
            <a:lvl3pPr marL="720090" indent="0">
              <a:buNone/>
              <a:defRPr sz="1415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79725" indent="0">
              <a:buNone/>
              <a:defRPr sz="126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4050848" y="1107622"/>
            <a:ext cx="3432083" cy="3886059"/>
          </a:xfrm>
        </p:spPr>
        <p:txBody>
          <a:bodyPr vert="horz" wrap="square" lIns="90170" tIns="46990" rIns="90170" bIns="46990" rtlCol="0">
            <a:normAutofit/>
          </a:bodyPr>
          <a:lstStyle>
            <a:lvl1pPr marL="179705" marR="0" lvl="0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39750" marR="0" lvl="1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99795" marR="0" lvl="2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59840" marR="0" lvl="3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619885" marR="0" lvl="4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4884521" y="972107"/>
            <a:ext cx="2837603" cy="3456380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0" y="4833532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435167" y="349038"/>
            <a:ext cx="7049795" cy="348041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9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435198" y="349042"/>
            <a:ext cx="7049795" cy="348041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9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435198" y="750089"/>
            <a:ext cx="3432083" cy="4243701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39750" marR="0" lvl="1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99795" marR="0" lvl="2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59840" marR="0" lvl="3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619885" marR="0" lvl="4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4052910" y="750089"/>
            <a:ext cx="3432083" cy="4243701"/>
          </a:xfrm>
        </p:spPr>
        <p:txBody>
          <a:bodyPr vert="horz" wrap="square" lIns="90170" tIns="46990" rIns="90170" bIns="46990" rtlCol="0">
            <a:normAutofit/>
          </a:bodyPr>
          <a:lstStyle>
            <a:lvl1pPr marL="179705" marR="0" lvl="0" indent="-179705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6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467783" cy="567062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7452345" y="0"/>
            <a:ext cx="467783" cy="567062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6867187" y="750089"/>
            <a:ext cx="617775" cy="4243701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9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435195" y="750083"/>
            <a:ext cx="6384499" cy="4243701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571495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2673823" y="5000419"/>
            <a:ext cx="2572483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5593590" y="5000419"/>
            <a:ext cx="1753965" cy="249476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6" Type="http://schemas.openxmlformats.org/officeDocument/2006/relationships/theme" Target="../theme/theme1.xml"/><Relationship Id="rId25" Type="http://schemas.openxmlformats.org/officeDocument/2006/relationships/image" Target="../media/image7.png"/><Relationship Id="rId24" Type="http://schemas.openxmlformats.org/officeDocument/2006/relationships/tags" Target="../tags/tag139.xml"/><Relationship Id="rId23" Type="http://schemas.openxmlformats.org/officeDocument/2006/relationships/tags" Target="../tags/tag138.xml"/><Relationship Id="rId22" Type="http://schemas.openxmlformats.org/officeDocument/2006/relationships/tags" Target="../tags/tag137.xml"/><Relationship Id="rId21" Type="http://schemas.openxmlformats.org/officeDocument/2006/relationships/tags" Target="../tags/tag136.xml"/><Relationship Id="rId20" Type="http://schemas.openxmlformats.org/officeDocument/2006/relationships/tags" Target="../tags/tag135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34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435167" y="349038"/>
            <a:ext cx="7049795" cy="348041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435167" y="757090"/>
            <a:ext cx="7049795" cy="4243701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571495" y="5000419"/>
            <a:ext cx="1753965" cy="2494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2673823" y="5000419"/>
            <a:ext cx="2572483" cy="2494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5593590" y="5000419"/>
            <a:ext cx="1753965" cy="24947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70"/>
          </a:p>
        </p:txBody>
      </p:sp>
      <p:pic>
        <p:nvPicPr>
          <p:cNvPr id="9" name="图片 8" descr="中金岭南期货logo-300x70-96ppi-透明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6404610" y="97155"/>
            <a:ext cx="1234286" cy="28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720090" rtl="0" eaLnBrk="1" fontAlgn="auto" latinLnBrk="0" hangingPunct="1">
        <a:lnSpc>
          <a:spcPct val="100000"/>
        </a:lnSpc>
        <a:spcBef>
          <a:spcPct val="0"/>
        </a:spcBef>
        <a:buNone/>
        <a:defRPr sz="189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9705" indent="-179705" algn="l" defTabSz="72009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6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39750" indent="-179705" algn="l" defTabSz="72009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67460" algn="l"/>
        </a:tabLst>
        <a:defRPr sz="126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99795" indent="-179705" algn="l" defTabSz="72009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6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59840" indent="-179705" algn="l" defTabSz="72009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6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619885" indent="-179705" algn="l" defTabSz="72009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6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979930" indent="-179705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339975" indent="-179705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700020" indent="-179705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3060700" indent="-179705" algn="l" defTabSz="720090" rtl="0" eaLnBrk="1" latinLnBrk="0" hangingPunct="1">
        <a:lnSpc>
          <a:spcPct val="90000"/>
        </a:lnSpc>
        <a:spcBef>
          <a:spcPct val="79000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20090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l" defTabSz="720090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l" defTabSz="720090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l" defTabSz="720090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l" defTabSz="720090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l" defTabSz="720090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l" defTabSz="720090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l" defTabSz="720090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2879725" algn="l" defTabSz="720090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image" Target="../media/image26.png"/><Relationship Id="rId7" Type="http://schemas.openxmlformats.org/officeDocument/2006/relationships/tags" Target="../tags/tag180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79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3" Type="http://schemas.openxmlformats.org/officeDocument/2006/relationships/notesSlide" Target="../notesSlides/notesSlide9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81.xml"/><Relationship Id="rId10" Type="http://schemas.openxmlformats.org/officeDocument/2006/relationships/image" Target="../media/image28.png"/><Relationship Id="rId1" Type="http://schemas.openxmlformats.org/officeDocument/2006/relationships/tags" Target="../tags/tag17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47.xml"/><Relationship Id="rId8" Type="http://schemas.openxmlformats.org/officeDocument/2006/relationships/tags" Target="../tags/tag146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145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44.xml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49.xml"/><Relationship Id="rId10" Type="http://schemas.openxmlformats.org/officeDocument/2006/relationships/tags" Target="../tags/tag148.xml"/><Relationship Id="rId1" Type="http://schemas.openxmlformats.org/officeDocument/2006/relationships/tags" Target="../tags/tag143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jpeg"/><Relationship Id="rId7" Type="http://schemas.openxmlformats.org/officeDocument/2006/relationships/tags" Target="../tags/tag152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51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53.xml"/><Relationship Id="rId10" Type="http://schemas.openxmlformats.org/officeDocument/2006/relationships/image" Target="../media/image10.png"/><Relationship Id="rId1" Type="http://schemas.openxmlformats.org/officeDocument/2006/relationships/tags" Target="../tags/tag150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tags" Target="../tags/tag156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55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57.xml"/><Relationship Id="rId1" Type="http://schemas.openxmlformats.org/officeDocument/2006/relationships/tags" Target="../tags/tag15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jpeg"/><Relationship Id="rId8" Type="http://schemas.openxmlformats.org/officeDocument/2006/relationships/image" Target="../media/image13.png"/><Relationship Id="rId7" Type="http://schemas.openxmlformats.org/officeDocument/2006/relationships/tags" Target="../tags/tag160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59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61.xml"/><Relationship Id="rId1" Type="http://schemas.openxmlformats.org/officeDocument/2006/relationships/tags" Target="../tags/tag15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tags" Target="../tags/tag164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63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3" Type="http://schemas.openxmlformats.org/officeDocument/2006/relationships/notesSlide" Target="../notesSlides/notesSlide5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65.xml"/><Relationship Id="rId10" Type="http://schemas.openxmlformats.org/officeDocument/2006/relationships/image" Target="../media/image17.png"/><Relationship Id="rId1" Type="http://schemas.openxmlformats.org/officeDocument/2006/relationships/tags" Target="../tags/tag16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png"/><Relationship Id="rId7" Type="http://schemas.openxmlformats.org/officeDocument/2006/relationships/tags" Target="../tags/tag168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67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4" Type="http://schemas.openxmlformats.org/officeDocument/2006/relationships/notesSlide" Target="../notesSlides/notesSlide6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169.xml"/><Relationship Id="rId11" Type="http://schemas.openxmlformats.org/officeDocument/2006/relationships/image" Target="../media/image21.png"/><Relationship Id="rId10" Type="http://schemas.openxmlformats.org/officeDocument/2006/relationships/image" Target="../media/image20.png"/><Relationship Id="rId1" Type="http://schemas.openxmlformats.org/officeDocument/2006/relationships/tags" Target="../tags/tag16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png"/><Relationship Id="rId7" Type="http://schemas.openxmlformats.org/officeDocument/2006/relationships/tags" Target="../tags/tag172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71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73.xml"/><Relationship Id="rId1" Type="http://schemas.openxmlformats.org/officeDocument/2006/relationships/tags" Target="../tags/tag17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tags" Target="../tags/tag176.xml"/><Relationship Id="rId6" Type="http://schemas.openxmlformats.org/officeDocument/2006/relationships/image" Target="file:///C:\Users\1V994W2\PycharmProjects\PPT_Background_Generation/pic_temp/1_pic_quater_left_down.png" TargetMode="External"/><Relationship Id="rId5" Type="http://schemas.openxmlformats.org/officeDocument/2006/relationships/image" Target="../media/image4.png"/><Relationship Id="rId4" Type="http://schemas.openxmlformats.org/officeDocument/2006/relationships/tags" Target="../tags/tag175.xml"/><Relationship Id="rId3" Type="http://schemas.openxmlformats.org/officeDocument/2006/relationships/image" Target="file:///C:\Users\1V994W2\PycharmProjects\PPT_Background_Generation/pic_temp/0_pic_quater_right_down.png" TargetMode="External"/><Relationship Id="rId2" Type="http://schemas.openxmlformats.org/officeDocument/2006/relationships/image" Target="../media/image3.png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77.xml"/><Relationship Id="rId1" Type="http://schemas.openxmlformats.org/officeDocument/2006/relationships/tags" Target="../tags/tag1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 idx="13"/>
            <p:custDataLst>
              <p:tags r:id="rId1"/>
            </p:custDataLst>
          </p:nvPr>
        </p:nvSpPr>
        <p:spPr>
          <a:xfrm>
            <a:off x="1729740" y="2091055"/>
            <a:ext cx="4460240" cy="908685"/>
          </a:xfrm>
        </p:spPr>
        <p:txBody>
          <a:bodyPr wrap="square" lIns="0" tIns="0" rIns="0" bIns="0">
            <a:noAutofit/>
          </a:bodyPr>
          <a:p>
            <a:pPr algn="l"/>
            <a:r>
              <a:rPr lang="zh-CN" altLang="en-US" sz="4400" dirty="0"/>
              <a:t>增开交易编码流程</a:t>
            </a:r>
            <a:endParaRPr lang="zh-CN" altLang="en-US" sz="4400" dirty="0"/>
          </a:p>
        </p:txBody>
      </p:sp>
      <p:sp>
        <p:nvSpPr>
          <p:cNvPr id="5" name="副标题 4"/>
          <p:cNvSpPr>
            <a:spLocks noGrp="1"/>
          </p:cNvSpPr>
          <p:nvPr>
            <p:ph type="subTitle" idx="14"/>
            <p:custDataLst>
              <p:tags r:id="rId2"/>
            </p:custDataLst>
          </p:nvPr>
        </p:nvSpPr>
        <p:spPr>
          <a:xfrm>
            <a:off x="1897531" y="3103281"/>
            <a:ext cx="4125067" cy="234716"/>
          </a:xfrm>
        </p:spPr>
        <p:txBody>
          <a:bodyPr wrap="square">
            <a:normAutofit fontScale="90000"/>
          </a:bodyPr>
          <a:p>
            <a:r>
              <a:rPr lang="zh-CN" altLang="en-US" dirty="0"/>
              <a:t>运营服务中心 </a:t>
            </a:r>
            <a:r>
              <a:rPr lang="en-US" altLang="zh-CN" dirty="0"/>
              <a:t>2020</a:t>
            </a:r>
            <a:r>
              <a:rPr lang="zh-CN" altLang="en-US" dirty="0"/>
              <a:t>年</a:t>
            </a:r>
            <a:r>
              <a:rPr lang="en-US" altLang="zh-CN" dirty="0"/>
              <a:t>11</a:t>
            </a:r>
            <a:r>
              <a:rPr lang="zh-CN" altLang="en-US" dirty="0"/>
              <a:t>月</a:t>
            </a:r>
            <a:endParaRPr lang="zh-CN" altLang="en-US" dirty="0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472167"/>
            <a:ext cx="467783" cy="467783"/>
          </a:xfrm>
          <a:prstGeom prst="rect">
            <a:avLst/>
          </a:prstGeom>
        </p:spPr>
      </p:pic>
      <p:pic>
        <p:nvPicPr>
          <p:cNvPr id="43" name="图片 42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7452344" y="472167"/>
            <a:ext cx="467783" cy="467783"/>
          </a:xfrm>
          <a:prstGeom prst="rect">
            <a:avLst/>
          </a:prstGeom>
        </p:spPr>
      </p:pic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415227" y="417525"/>
            <a:ext cx="7129315" cy="45637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9400" tIns="29699" rIns="59400" bIns="29699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altLang="zh-CN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10</a:t>
            </a:r>
            <a:r>
              <a:rPr kumimoji="0" lang="zh-CN" altLang="en-US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、在线回访后提交审核</a:t>
            </a:r>
            <a:endParaRPr kumimoji="0" altLang="zh-CN" sz="2340" b="1" i="0" u="none" strike="noStrike" kern="1200" cap="none" spc="300" normalizeH="0" noProof="0">
              <a:ln w="3175">
                <a:noFill/>
                <a:prstDash val="dash"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" name="图片 2" descr="提交开户"/>
          <p:cNvPicPr/>
          <p:nvPr/>
        </p:nvPicPr>
        <p:blipFill>
          <a:blip r:embed="rId8"/>
          <a:stretch>
            <a:fillRect/>
          </a:stretch>
        </p:blipFill>
        <p:spPr>
          <a:xfrm>
            <a:off x="5674239" y="1040040"/>
            <a:ext cx="2006432" cy="3791101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273685" y="1040130"/>
            <a:ext cx="7367270" cy="3790950"/>
            <a:chOff x="431" y="1638"/>
            <a:chExt cx="11602" cy="5970"/>
          </a:xfrm>
        </p:grpSpPr>
        <p:pic>
          <p:nvPicPr>
            <p:cNvPr id="8" name="图片 7" descr="回访问卷2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5510" y="1638"/>
              <a:ext cx="3160" cy="5971"/>
            </a:xfrm>
            <a:prstGeom prst="rect">
              <a:avLst/>
            </a:prstGeom>
          </p:spPr>
        </p:pic>
        <p:pic>
          <p:nvPicPr>
            <p:cNvPr id="10" name="图片 9" descr="回访问卷1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2078" y="1638"/>
              <a:ext cx="3160" cy="5970"/>
            </a:xfrm>
            <a:prstGeom prst="rect">
              <a:avLst/>
            </a:prstGeom>
          </p:spPr>
        </p:pic>
        <p:cxnSp>
          <p:nvCxnSpPr>
            <p:cNvPr id="13" name="直接箭头连接符 12"/>
            <p:cNvCxnSpPr>
              <a:stCxn id="10" idx="3"/>
              <a:endCxn id="8" idx="1"/>
            </p:cNvCxnSpPr>
            <p:nvPr/>
          </p:nvCxnSpPr>
          <p:spPr>
            <a:xfrm>
              <a:off x="5238" y="4623"/>
              <a:ext cx="27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>
              <a:stCxn id="8" idx="3"/>
              <a:endCxn id="3" idx="1"/>
            </p:cNvCxnSpPr>
            <p:nvPr/>
          </p:nvCxnSpPr>
          <p:spPr>
            <a:xfrm flipV="1">
              <a:off x="8670" y="4623"/>
              <a:ext cx="266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云形标注 16"/>
            <p:cNvSpPr/>
            <p:nvPr/>
          </p:nvSpPr>
          <p:spPr>
            <a:xfrm>
              <a:off x="10087" y="3938"/>
              <a:ext cx="1946" cy="1225"/>
            </a:xfrm>
            <a:prstGeom prst="cloudCallout">
              <a:avLst/>
            </a:prstGeom>
            <a:gradFill flip="none">
              <a:gsLst>
                <a:gs pos="8000">
                  <a:srgbClr val="98ECFE"/>
                </a:gs>
                <a:gs pos="27000">
                  <a:srgbClr val="95E9FC"/>
                </a:gs>
                <a:gs pos="0">
                  <a:schemeClr val="accent2">
                    <a:lumMod val="90000"/>
                    <a:lumOff val="10000"/>
                  </a:schemeClr>
                </a:gs>
                <a:gs pos="50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95000"/>
                    <a:lumOff val="5000"/>
                  </a:schemeClr>
                </a:gs>
              </a:gsLst>
              <a:lin ang="5400000" scaled="0"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32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endParaRPr>
            </a:p>
          </p:txBody>
        </p:sp>
        <p:sp>
          <p:nvSpPr>
            <p:cNvPr id="18" name="对角圆角矩形 17"/>
            <p:cNvSpPr/>
            <p:nvPr/>
          </p:nvSpPr>
          <p:spPr>
            <a:xfrm>
              <a:off x="431" y="2575"/>
              <a:ext cx="1497" cy="1497"/>
            </a:xfrm>
            <a:prstGeom prst="round2Diag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0"/>
            <a:p>
              <a:pPr algn="l"/>
              <a:r>
                <a:rPr lang="zh-CN" altLang="en-US" sz="88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✪</a:t>
              </a:r>
              <a:r>
                <a:rPr lang="zh-CN" altLang="en-US" sz="880">
                  <a:solidFill>
                    <a:schemeClr val="tx1"/>
                  </a:solidFill>
                </a:rPr>
                <a:t>特别提示</a:t>
              </a:r>
              <a:r>
                <a:rPr lang="en-US" altLang="zh-CN" sz="880">
                  <a:solidFill>
                    <a:schemeClr val="tx1"/>
                  </a:solidFill>
                </a:rPr>
                <a:t>:</a:t>
              </a:r>
              <a:endParaRPr lang="en-US" altLang="zh-CN" sz="880">
                <a:solidFill>
                  <a:schemeClr val="tx1"/>
                </a:solidFill>
              </a:endParaRPr>
            </a:p>
            <a:p>
              <a:pPr algn="l"/>
              <a:r>
                <a:rPr lang="zh-CN" altLang="zh-CN" sz="880">
                  <a:solidFill>
                    <a:schemeClr val="tx1"/>
                  </a:solidFill>
                </a:rPr>
                <a:t>请根据实际情况填写回访问卷，确认无误后点击</a:t>
              </a:r>
              <a:r>
                <a:rPr lang="en-US" altLang="zh-CN" sz="880">
                  <a:solidFill>
                    <a:schemeClr val="tx1"/>
                  </a:solidFill>
                </a:rPr>
                <a:t>“</a:t>
              </a:r>
              <a:r>
                <a:rPr lang="zh-CN" altLang="en-US" sz="880">
                  <a:solidFill>
                    <a:schemeClr val="tx1"/>
                  </a:solidFill>
                </a:rPr>
                <a:t>确定</a:t>
              </a:r>
              <a:r>
                <a:rPr lang="en-US" altLang="zh-CN" sz="880">
                  <a:solidFill>
                    <a:schemeClr val="tx1"/>
                  </a:solidFill>
                </a:rPr>
                <a:t>”</a:t>
              </a:r>
              <a:r>
                <a:rPr lang="zh-CN" altLang="en-US" sz="880">
                  <a:solidFill>
                    <a:schemeClr val="tx1"/>
                  </a:solidFill>
                </a:rPr>
                <a:t>进入下一步。</a:t>
              </a:r>
              <a:endParaRPr lang="zh-CN" altLang="en-US" sz="880">
                <a:solidFill>
                  <a:schemeClr val="tx1"/>
                </a:solidFill>
              </a:endParaRPr>
            </a:p>
          </p:txBody>
        </p:sp>
        <p:cxnSp>
          <p:nvCxnSpPr>
            <p:cNvPr id="20" name="肘形连接符 19"/>
            <p:cNvCxnSpPr>
              <a:stCxn id="18" idx="1"/>
              <a:endCxn id="10" idx="1"/>
            </p:cNvCxnSpPr>
            <p:nvPr/>
          </p:nvCxnSpPr>
          <p:spPr>
            <a:xfrm rot="5400000" flipV="1">
              <a:off x="1353" y="3899"/>
              <a:ext cx="551" cy="898"/>
            </a:xfrm>
            <a:prstGeom prst="bentConnector2">
              <a:avLst/>
            </a:prstGeom>
            <a:ln w="12700">
              <a:solidFill>
                <a:schemeClr val="accent2">
                  <a:lumMod val="75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文本框 1"/>
            <p:cNvSpPr txBox="1"/>
            <p:nvPr/>
          </p:nvSpPr>
          <p:spPr>
            <a:xfrm>
              <a:off x="10354" y="4113"/>
              <a:ext cx="1413" cy="875"/>
            </a:xfrm>
            <a:prstGeom prst="rect">
              <a:avLst/>
            </a:prstGeom>
            <a:noFill/>
          </p:spPr>
          <p:txBody>
            <a:bodyPr wrap="square" lIns="46990" tIns="46990" rIns="46990" bIns="46990" rtlCol="0">
              <a:spAutoFit/>
            </a:bodyPr>
            <a:p>
              <a:r>
                <a:rPr lang="zh-CN" altLang="en-US" sz="12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最后一步为提交审核</a:t>
              </a:r>
              <a:r>
                <a:rPr lang="zh-CN" altLang="en-US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ang="5400000" scaled="0"/>
                  </a:gradFill>
                  <a:sym typeface="+mn-ea"/>
                </a:rPr>
                <a:t>。</a:t>
              </a:r>
              <a:endParaRPr lang="zh-CN" altLang="en-US"/>
            </a:p>
          </p:txBody>
        </p:sp>
      </p:grpSp>
    </p:spTree>
    <p:custDataLst>
      <p:tags r:id="rId1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0" y="472726"/>
            <a:ext cx="7920128" cy="59401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17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7452345" y="4460015"/>
            <a:ext cx="467783" cy="467783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0" y="4460015"/>
            <a:ext cx="467783" cy="467783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395226" y="1363740"/>
            <a:ext cx="7129316" cy="2970048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27000" dist="38100" dir="5400000" algn="t" rotWithShape="0">
              <a:schemeClr val="tx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1" lang="zh-CN" altLang="en-US" sz="104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692231" y="1562523"/>
            <a:ext cx="6535307" cy="2572483"/>
          </a:xfrm>
          <a:prstGeom prst="rect">
            <a:avLst/>
          </a:prstGeom>
          <a:noFill/>
        </p:spPr>
        <p:txBody>
          <a:bodyPr wrap="square" rtlCol="0" anchor="ctr" anchorCtr="0">
            <a:normAutofit lnSpcReduction="20000"/>
          </a:bodyPr>
          <a:lstStyle/>
          <a:p>
            <a:pPr marL="285750" lvl="0" indent="-285750" algn="just">
              <a:lnSpc>
                <a:spcPct val="130000"/>
              </a:lnSpc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charset="0"/>
              <a:buChar char="u"/>
            </a:pP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业务时间：交易日</a:t>
            </a:r>
            <a:r>
              <a:rPr lang="en-US" altLang="zh-CN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8</a:t>
            </a: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：</a:t>
            </a:r>
            <a:r>
              <a:rPr lang="en-US" altLang="zh-CN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40-11</a:t>
            </a: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：</a:t>
            </a:r>
            <a:r>
              <a:rPr lang="en-US" altLang="zh-CN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30</a:t>
            </a: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</a:t>
            </a:r>
            <a:r>
              <a:rPr lang="en-US" altLang="zh-CN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13</a:t>
            </a: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：</a:t>
            </a:r>
            <a:r>
              <a:rPr lang="en-US" altLang="zh-CN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00-17</a:t>
            </a: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：</a:t>
            </a:r>
            <a:r>
              <a:rPr lang="en-US" altLang="zh-CN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00</a:t>
            </a:r>
            <a:r>
              <a:rPr lang="zh-CN" altLang="zh-CN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300" spc="1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285750" lvl="0" indent="-285750" algn="just">
              <a:lnSpc>
                <a:spcPct val="130000"/>
              </a:lnSpc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charset="0"/>
              <a:buChar char="u"/>
            </a:pP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业务范围：适用于已有期货账户增开其他交易所编码，如需增开中金所、能源中心交易编码，您需先满足交易所适当性相关要求。</a:t>
            </a:r>
            <a:endParaRPr lang="zh-CN" altLang="en-US" sz="1300" spc="1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285750" lvl="0" indent="-285750" algn="just">
              <a:lnSpc>
                <a:spcPct val="130000"/>
              </a:lnSpc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charset="0"/>
              <a:buChar char="u"/>
            </a:pP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客户准备：本人有效二代身份证原件、可支持视频的其他设备、良好网络及视频环境。</a:t>
            </a:r>
            <a:endParaRPr lang="zh-CN" altLang="en-US" sz="1300" spc="1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marL="285750" lvl="0" indent="-285750" algn="just">
              <a:lnSpc>
                <a:spcPct val="130000"/>
              </a:lnSpc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charset="0"/>
              <a:buChar char="u"/>
            </a:pP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注意事项：（</a:t>
            </a:r>
            <a:r>
              <a:rPr lang="en-US" altLang="zh-CN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300" spc="1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）</a:t>
            </a:r>
            <a:r>
              <a:rPr lang="zh-CN" altLang="en-US" sz="1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仅支持年满</a:t>
            </a:r>
            <a:r>
              <a:rPr lang="en-US" altLang="zh-CN" sz="1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18</a:t>
            </a:r>
            <a:r>
              <a:rPr lang="zh-CN" altLang="en-US" sz="1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周岁、持有有效二代身份证的中国大陆个人客户。</a:t>
            </a:r>
            <a:endParaRPr lang="zh-CN" altLang="en-US" sz="13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+mn-ea"/>
              <a:cs typeface="+mn-ea"/>
              <a:sym typeface="+mn-ea"/>
            </a:endParaRPr>
          </a:p>
          <a:p>
            <a:pPr marL="285750" lvl="0" indent="-285750" algn="just">
              <a:lnSpc>
                <a:spcPct val="130000"/>
              </a:lnSpc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charset="0"/>
              <a:buChar char="u"/>
            </a:pPr>
            <a:r>
              <a:rPr lang="zh-CN" altLang="en-US" sz="1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（</a:t>
            </a:r>
            <a:r>
              <a:rPr lang="en-US" altLang="zh-CN" sz="1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2</a:t>
            </a:r>
            <a:r>
              <a:rPr lang="zh-CN" altLang="en-US" sz="1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）休眠客户、身份证过期客户需办理相关手续后才可增开交易编码。</a:t>
            </a:r>
            <a:endParaRPr lang="zh-CN" altLang="en-US" sz="13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+mn-ea"/>
              <a:cs typeface="+mn-ea"/>
              <a:sym typeface="+mn-ea"/>
            </a:endParaRPr>
          </a:p>
          <a:p>
            <a:pPr marL="285750" lvl="0" indent="-285750" algn="just">
              <a:lnSpc>
                <a:spcPct val="130000"/>
              </a:lnSpc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charset="0"/>
              <a:buChar char="u"/>
            </a:pPr>
            <a:r>
              <a:rPr lang="zh-CN" altLang="en-US" sz="1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（</a:t>
            </a:r>
            <a:r>
              <a:rPr lang="en-US" altLang="zh-CN" sz="1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3</a:t>
            </a:r>
            <a:r>
              <a:rPr lang="zh-CN" altLang="en-US" sz="1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）增开交易编码前客户需已通过中期协适当性评估。</a:t>
            </a:r>
            <a:endParaRPr lang="zh-CN" altLang="en-US" sz="13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+mn-ea"/>
              <a:cs typeface="+mn-ea"/>
              <a:sym typeface="+mn-ea"/>
            </a:endParaRPr>
          </a:p>
          <a:p>
            <a:pPr marL="285750" lvl="0" indent="-285750" algn="just">
              <a:lnSpc>
                <a:spcPct val="130000"/>
              </a:lnSpc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charset="0"/>
              <a:buChar char="u"/>
            </a:pPr>
            <a:endParaRPr lang="zh-CN" altLang="en-US" sz="1300" spc="1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  <a:latin typeface="+mn-ea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5" name="Title 6"/>
          <p:cNvSpPr txBox="1"/>
          <p:nvPr>
            <p:custDataLst>
              <p:tags r:id="rId10"/>
            </p:custDataLst>
          </p:nvPr>
        </p:nvSpPr>
        <p:spPr>
          <a:xfrm>
            <a:off x="395226" y="572117"/>
            <a:ext cx="7129316" cy="39522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6771" tIns="23385" rIns="46771" bIns="23385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altLang="zh-CN" sz="2075" b="1" spc="150">
                <a:ln w="3175">
                  <a:noFill/>
                  <a:prstDash val="dash"/>
                </a:ln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75" b="1" spc="150">
                <a:ln w="3175">
                  <a:noFill/>
                  <a:prstDash val="dash"/>
                </a:ln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、客户资料准备</a:t>
            </a:r>
            <a:endParaRPr lang="zh-CN" altLang="en-US" sz="2075" b="1" spc="150">
              <a:ln w="3175">
                <a:noFill/>
                <a:prstDash val="dash"/>
              </a:ln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472167"/>
            <a:ext cx="467783" cy="467783"/>
          </a:xfrm>
          <a:prstGeom prst="rect">
            <a:avLst/>
          </a:prstGeom>
        </p:spPr>
      </p:pic>
      <p:pic>
        <p:nvPicPr>
          <p:cNvPr id="43" name="图片 42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7452344" y="472167"/>
            <a:ext cx="467783" cy="467783"/>
          </a:xfrm>
          <a:prstGeom prst="rect">
            <a:avLst/>
          </a:prstGeom>
        </p:spPr>
      </p:pic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268542" y="319735"/>
            <a:ext cx="7129315" cy="45637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9400" tIns="29699" rIns="59400" bIns="29699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altLang="zh-CN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kumimoji="0" lang="zh-CN" altLang="zh-CN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、客户登录验证</a:t>
            </a:r>
            <a:endParaRPr kumimoji="0" lang="zh-CN" altLang="en-US" sz="2340" b="1" i="0" u="none" strike="noStrike" kern="1200" cap="none" spc="300" normalizeH="0" noProof="0">
              <a:ln w="3175">
                <a:noFill/>
                <a:prstDash val="dash"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77165" y="1168400"/>
            <a:ext cx="7654925" cy="3378835"/>
            <a:chOff x="279" y="1840"/>
            <a:chExt cx="12055" cy="5321"/>
          </a:xfrm>
        </p:grpSpPr>
        <p:grpSp>
          <p:nvGrpSpPr>
            <p:cNvPr id="8" name="组合 7"/>
            <p:cNvGrpSpPr/>
            <p:nvPr/>
          </p:nvGrpSpPr>
          <p:grpSpPr>
            <a:xfrm rot="0">
              <a:off x="279" y="1840"/>
              <a:ext cx="2867" cy="5321"/>
              <a:chOff x="4805" y="1862"/>
              <a:chExt cx="3909" cy="7256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4805" y="1862"/>
                <a:ext cx="3909" cy="7256"/>
              </a:xfrm>
              <a:prstGeom prst="rect">
                <a:avLst/>
              </a:prstGeom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 anchorCtr="0"/>
              <a:p>
                <a:pPr algn="l"/>
                <a:r>
                  <a:rPr lang="zh-CN" altLang="en-US" sz="1175"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①</a:t>
                </a:r>
                <a:r>
                  <a:rPr lang="zh-CN" altLang="en-US" sz="1175"/>
                  <a:t>金汇财富</a:t>
                </a:r>
                <a:r>
                  <a:rPr lang="en-US" altLang="zh-CN" sz="1175"/>
                  <a:t>APP</a:t>
                </a:r>
                <a:r>
                  <a:rPr lang="zh-CN" altLang="en-US" sz="1175"/>
                  <a:t>首页左上角进入</a:t>
                </a:r>
                <a:r>
                  <a:rPr lang="en-US" altLang="zh-CN" sz="1175"/>
                  <a:t>“</a:t>
                </a:r>
                <a:r>
                  <a:rPr lang="zh-CN" altLang="en-US" sz="1175"/>
                  <a:t>在线开户</a:t>
                </a:r>
                <a:r>
                  <a:rPr lang="en-US" altLang="zh-CN" sz="1175"/>
                  <a:t>”</a:t>
                </a:r>
                <a:r>
                  <a:rPr lang="zh-CN" altLang="en-US" sz="1175"/>
                  <a:t>。</a:t>
                </a:r>
                <a:endParaRPr lang="zh-CN" altLang="en-US" sz="1175"/>
              </a:p>
              <a:p>
                <a:pPr algn="l"/>
                <a:endParaRPr lang="zh-CN" altLang="en-US" sz="1175"/>
              </a:p>
            </p:txBody>
          </p:sp>
          <p:pic>
            <p:nvPicPr>
              <p:cNvPr id="7" name="图片 6" descr="金汇财富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17" y="2842"/>
                <a:ext cx="3685" cy="6107"/>
              </a:xfrm>
              <a:prstGeom prst="rect">
                <a:avLst/>
              </a:prstGeom>
            </p:spPr>
          </p:pic>
        </p:grpSp>
        <p:grpSp>
          <p:nvGrpSpPr>
            <p:cNvPr id="31" name="组合 30"/>
            <p:cNvGrpSpPr/>
            <p:nvPr/>
          </p:nvGrpSpPr>
          <p:grpSpPr>
            <a:xfrm>
              <a:off x="3216" y="1841"/>
              <a:ext cx="9119" cy="5320"/>
              <a:chOff x="3216" y="1841"/>
              <a:chExt cx="9119" cy="5320"/>
            </a:xfrm>
          </p:grpSpPr>
          <p:sp>
            <p:nvSpPr>
              <p:cNvPr id="27" name="燕尾形 26"/>
              <p:cNvSpPr/>
              <p:nvPr/>
            </p:nvSpPr>
            <p:spPr>
              <a:xfrm>
                <a:off x="3216" y="4352"/>
                <a:ext cx="374" cy="298"/>
              </a:xfrm>
              <a:prstGeom prst="chevron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320"/>
              </a:p>
            </p:txBody>
          </p:sp>
          <p:sp>
            <p:nvSpPr>
              <p:cNvPr id="28" name="燕尾形 27"/>
              <p:cNvSpPr/>
              <p:nvPr/>
            </p:nvSpPr>
            <p:spPr>
              <a:xfrm>
                <a:off x="6617" y="4352"/>
                <a:ext cx="374" cy="298"/>
              </a:xfrm>
              <a:prstGeom prst="chevron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320"/>
              </a:p>
            </p:txBody>
          </p:sp>
          <p:grpSp>
            <p:nvGrpSpPr>
              <p:cNvPr id="16" name="组合 15"/>
              <p:cNvGrpSpPr/>
              <p:nvPr/>
            </p:nvGrpSpPr>
            <p:grpSpPr>
              <a:xfrm rot="0">
                <a:off x="3670" y="1841"/>
                <a:ext cx="2866" cy="5320"/>
                <a:chOff x="9153" y="1677"/>
                <a:chExt cx="2866" cy="5320"/>
              </a:xfrm>
            </p:grpSpPr>
            <p:sp>
              <p:nvSpPr>
                <p:cNvPr id="13" name="矩形 12"/>
                <p:cNvSpPr/>
                <p:nvPr/>
              </p:nvSpPr>
              <p:spPr>
                <a:xfrm>
                  <a:off x="9153" y="1677"/>
                  <a:ext cx="2867" cy="5321"/>
                </a:xfrm>
                <a:prstGeom prst="rect">
                  <a:avLst/>
                </a:prstGeom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p>
                  <a:pPr algn="l"/>
                  <a:r>
                    <a:rPr lang="zh-CN" altLang="en-US" sz="1175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②在业务中心选择</a:t>
                  </a:r>
                  <a:r>
                    <a:rPr lang="en-US" altLang="zh-CN" sz="1175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“</a:t>
                  </a:r>
                  <a:r>
                    <a:rPr lang="zh-CN" altLang="en-US" sz="1175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增开交易编码</a:t>
                  </a:r>
                  <a:r>
                    <a:rPr lang="en-US" altLang="zh-CN" sz="1175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”</a:t>
                  </a:r>
                  <a:r>
                    <a:rPr lang="zh-CN" altLang="en-US" sz="1175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。</a:t>
                  </a:r>
                  <a:endParaRPr lang="zh-CN" altLang="en-US" sz="1175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l"/>
                  <a:endParaRPr lang="zh-CN" altLang="en-US" sz="1175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l"/>
                  <a:endParaRPr lang="zh-CN" altLang="en-US" sz="1175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11" name="图片 10" descr="增开交易编码"/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235" y="2427"/>
                  <a:ext cx="2704" cy="4309"/>
                </a:xfrm>
                <a:prstGeom prst="rect">
                  <a:avLst/>
                </a:prstGeom>
              </p:spPr>
            </p:pic>
          </p:grpSp>
          <p:grpSp>
            <p:nvGrpSpPr>
              <p:cNvPr id="22" name="组合 21"/>
              <p:cNvGrpSpPr/>
              <p:nvPr/>
            </p:nvGrpSpPr>
            <p:grpSpPr>
              <a:xfrm rot="0">
                <a:off x="7107" y="1841"/>
                <a:ext cx="2866" cy="5320"/>
                <a:chOff x="9365" y="1678"/>
                <a:chExt cx="2866" cy="5320"/>
              </a:xfrm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9365" y="1678"/>
                  <a:ext cx="2867" cy="5321"/>
                </a:xfrm>
                <a:prstGeom prst="rect">
                  <a:avLst/>
                </a:prstGeom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t" anchorCtr="0"/>
                <a:p>
                  <a:pPr algn="l"/>
                  <a:r>
                    <a:rPr lang="zh-CN" altLang="en-US" sz="1175">
                      <a:latin typeface="微软雅黑" panose="020B0503020204020204" pitchFamily="34" charset="-122"/>
                      <a:ea typeface="微软雅黑" panose="020B0503020204020204" pitchFamily="34" charset="-122"/>
                      <a:sym typeface="+mn-ea"/>
                    </a:rPr>
                    <a:t>③输入身份证、图形验证码、短信验证码登录</a:t>
                  </a:r>
                  <a:r>
                    <a:rPr lang="zh-CN" altLang="en-US" sz="1175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。</a:t>
                  </a:r>
                  <a:endParaRPr lang="zh-CN" altLang="en-US" sz="1175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l"/>
                  <a:endParaRPr lang="zh-CN" altLang="en-US" sz="1175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l"/>
                  <a:endParaRPr lang="zh-CN" altLang="en-US" sz="1175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21" name="图片 20" descr="增开-登录进入"/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446" y="2396"/>
                  <a:ext cx="2704" cy="4535"/>
                </a:xfrm>
                <a:prstGeom prst="rect">
                  <a:avLst/>
                </a:prstGeom>
              </p:spPr>
            </p:pic>
          </p:grpSp>
          <p:sp>
            <p:nvSpPr>
              <p:cNvPr id="23" name="线形标注 2 22"/>
              <p:cNvSpPr/>
              <p:nvPr/>
            </p:nvSpPr>
            <p:spPr>
              <a:xfrm>
                <a:off x="10502" y="2799"/>
                <a:ext cx="1833" cy="2158"/>
              </a:xfrm>
              <a:prstGeom prst="borderCallout2">
                <a:avLst>
                  <a:gd name="adj1" fmla="val 18763"/>
                  <a:gd name="adj2" fmla="val -1083"/>
                  <a:gd name="adj3" fmla="val 18750"/>
                  <a:gd name="adj4" fmla="val -16667"/>
                  <a:gd name="adj5" fmla="val 58696"/>
                  <a:gd name="adj6" fmla="val -28423"/>
                </a:avLst>
              </a:prstGeom>
              <a:solidFill>
                <a:schemeClr val="bg1"/>
              </a:solidFill>
              <a:ln w="12700" cmpd="sng">
                <a:solidFill>
                  <a:schemeClr val="accent1">
                    <a:shade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3975" tIns="0" rIns="53975" bIns="0" rtlCol="0" anchor="ctr" anchorCtr="0"/>
              <a:p>
                <a:pPr algn="l"/>
                <a:r>
                  <a:rPr lang="zh-CN" altLang="en-US" sz="10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✪</a:t>
                </a:r>
                <a:r>
                  <a:rPr lang="zh-CN" altLang="en-US" sz="1000">
                    <a:solidFill>
                      <a:srgbClr val="FF0000"/>
                    </a:solidFill>
                  </a:rPr>
                  <a:t>温馨提示：</a:t>
                </a:r>
                <a:endParaRPr lang="zh-CN" altLang="en-US" sz="1000">
                  <a:solidFill>
                    <a:srgbClr val="FF0000"/>
                  </a:solidFill>
                </a:endParaRPr>
              </a:p>
              <a:p>
                <a:pPr algn="l"/>
                <a:r>
                  <a:rPr lang="zh-CN" altLang="en-US" sz="100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短信验证码发送至您柜台预留手机号，如原手机号已失效或未收到验证码，请联系客服热线</a:t>
                </a:r>
                <a:r>
                  <a:rPr lang="en-US" altLang="zh-CN" sz="100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0755-83472722</a:t>
                </a:r>
                <a:r>
                  <a:rPr lang="zh-CN" altLang="en-US" sz="100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。</a:t>
                </a:r>
                <a:endParaRPr lang="zh-CN" altLang="en-US" sz="10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</p:spTree>
    <p:custDataLst>
      <p:tags r:id="rId1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472167"/>
            <a:ext cx="467783" cy="467783"/>
          </a:xfrm>
          <a:prstGeom prst="rect">
            <a:avLst/>
          </a:prstGeom>
        </p:spPr>
      </p:pic>
      <p:pic>
        <p:nvPicPr>
          <p:cNvPr id="43" name="图片 42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7452344" y="472167"/>
            <a:ext cx="467783" cy="467783"/>
          </a:xfrm>
          <a:prstGeom prst="rect">
            <a:avLst/>
          </a:prstGeom>
        </p:spPr>
      </p:pic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436182" y="207340"/>
            <a:ext cx="7129315" cy="45637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9400" tIns="29699" rIns="59400" bIns="29699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altLang="zh-CN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3</a:t>
            </a:r>
            <a:r>
              <a:rPr kumimoji="0" lang="zh-CN" altLang="en-US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、上传身份证及手写签名</a:t>
            </a:r>
            <a:endParaRPr kumimoji="0" altLang="zh-CN" sz="2340" b="1" i="0" u="none" strike="noStrike" kern="1200" cap="none" spc="300" normalizeH="0" noProof="0">
              <a:ln w="3175">
                <a:noFill/>
                <a:prstDash val="dash"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579088" y="940471"/>
            <a:ext cx="6843547" cy="3761716"/>
            <a:chOff x="1414" y="1779"/>
            <a:chExt cx="14696" cy="8078"/>
          </a:xfrm>
        </p:grpSpPr>
        <p:pic>
          <p:nvPicPr>
            <p:cNvPr id="2" name="图片 1" descr="身份证上传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14" y="1779"/>
              <a:ext cx="4803" cy="8079"/>
            </a:xfrm>
            <a:prstGeom prst="rect">
              <a:avLst/>
            </a:prstGeom>
          </p:spPr>
        </p:pic>
        <p:pic>
          <p:nvPicPr>
            <p:cNvPr id="3" name="图片 2" descr="拍摄规范要求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45" y="1779"/>
              <a:ext cx="4748" cy="8079"/>
            </a:xfrm>
            <a:prstGeom prst="rect">
              <a:avLst/>
            </a:prstGeom>
          </p:spPr>
        </p:pic>
        <p:sp>
          <p:nvSpPr>
            <p:cNvPr id="15" name="线形标注 2 14"/>
            <p:cNvSpPr/>
            <p:nvPr/>
          </p:nvSpPr>
          <p:spPr>
            <a:xfrm>
              <a:off x="12580" y="3107"/>
              <a:ext cx="3530" cy="3585"/>
            </a:xfrm>
            <a:prstGeom prst="borderCallout2">
              <a:avLst>
                <a:gd name="adj1" fmla="val 18729"/>
                <a:gd name="adj2" fmla="val -1189"/>
                <a:gd name="adj3" fmla="val 18750"/>
                <a:gd name="adj4" fmla="val -16667"/>
                <a:gd name="adj5" fmla="val 80266"/>
                <a:gd name="adj6" fmla="val -37535"/>
              </a:avLst>
            </a:prstGeom>
            <a:pattFill prst="pct25">
              <a:fgClr>
                <a:schemeClr val="accent4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0" cap="rnd" cmpd="dbl">
              <a:solidFill>
                <a:schemeClr val="accent1">
                  <a:shade val="50000"/>
                </a:schemeClr>
              </a:solidFill>
              <a:prstDash val="dash"/>
              <a:round/>
              <a:tailEnd type="diamon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algn="l"/>
              <a:r>
                <a:rPr lang="zh-CN" altLang="en-US" sz="88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✪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温馨提示：</a:t>
              </a:r>
              <a:endParaRPr lang="zh-CN" altLang="en-US" sz="88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algn="l"/>
              <a:r>
                <a:rPr lang="en-US" altLang="zh-CN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、上传的身份证正反面照片四个</a:t>
              </a:r>
              <a:r>
                <a:rPr lang="zh-CN" altLang="en-US" sz="880">
                  <a:solidFill>
                    <a:srgbClr val="FF0000"/>
                  </a:solidFill>
                </a:rPr>
                <a:t>边角完整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，请勿切边；</a:t>
              </a:r>
              <a:endParaRPr lang="zh-CN" altLang="en-US" sz="88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algn="l"/>
              <a:r>
                <a:rPr lang="en-US" altLang="zh-CN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、上传的身份证照片</a:t>
              </a:r>
              <a:r>
                <a:rPr lang="zh-CN" altLang="en-US" sz="880">
                  <a:solidFill>
                    <a:srgbClr val="FF0000"/>
                  </a:solidFill>
                </a:rPr>
                <a:t>清晰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，请勿模糊或反光；</a:t>
              </a:r>
              <a:endParaRPr lang="zh-CN" altLang="en-US" sz="88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algn="l"/>
              <a:r>
                <a:rPr lang="en-US" altLang="zh-CN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3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、</a:t>
              </a:r>
              <a:r>
                <a:rPr lang="zh-CN" altLang="en-US" sz="880">
                  <a:solidFill>
                    <a:srgbClr val="FF0000"/>
                  </a:solidFill>
                </a:rPr>
                <a:t>个人签名照片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为后续业务办理核对字迹是否一致，请确保为本人常用签名字迹；</a:t>
              </a:r>
              <a:endParaRPr lang="zh-CN" altLang="en-US" sz="88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algn="l"/>
              <a:r>
                <a:rPr lang="en-US" altLang="zh-CN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4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、身份证照片及签名上传完，请仔细阅读《个人数字证书申请责任书》后进入下一步。</a:t>
              </a:r>
              <a:endParaRPr lang="zh-CN" altLang="en-US" sz="88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</p:spTree>
    <p:custDataLst>
      <p:tags r:id="rId10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472167"/>
            <a:ext cx="467783" cy="467783"/>
          </a:xfrm>
          <a:prstGeom prst="rect">
            <a:avLst/>
          </a:prstGeom>
        </p:spPr>
      </p:pic>
      <p:pic>
        <p:nvPicPr>
          <p:cNvPr id="43" name="图片 42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7452344" y="472167"/>
            <a:ext cx="467783" cy="467783"/>
          </a:xfrm>
          <a:prstGeom prst="rect">
            <a:avLst/>
          </a:prstGeom>
        </p:spPr>
      </p:pic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167026" y="68102"/>
            <a:ext cx="7129315" cy="45637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9400" tIns="29699" rIns="59400" bIns="29699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altLang="zh-CN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4</a:t>
            </a:r>
            <a:r>
              <a:rPr kumimoji="0" lang="zh-CN" altLang="en-US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、查阅基本信息资料</a:t>
            </a:r>
            <a:endParaRPr kumimoji="0" altLang="zh-CN" sz="2340" b="1" i="0" u="none" strike="noStrike" kern="1200" cap="none" spc="300" normalizeH="0" noProof="0">
              <a:ln w="3175">
                <a:noFill/>
                <a:prstDash val="dash"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75945" y="664845"/>
            <a:ext cx="6311900" cy="4488180"/>
            <a:chOff x="2006" y="1058"/>
            <a:chExt cx="9940" cy="7068"/>
          </a:xfrm>
        </p:grpSpPr>
        <p:pic>
          <p:nvPicPr>
            <p:cNvPr id="5" name="图片 4" descr="7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2006" y="1058"/>
              <a:ext cx="2911" cy="7068"/>
            </a:xfrm>
            <a:prstGeom prst="rect">
              <a:avLst/>
            </a:prstGeom>
          </p:spPr>
        </p:pic>
        <p:pic>
          <p:nvPicPr>
            <p:cNvPr id="6" name="图片 5" descr="8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5225" y="1058"/>
              <a:ext cx="2911" cy="7068"/>
            </a:xfrm>
            <a:prstGeom prst="rect">
              <a:avLst/>
            </a:prstGeom>
          </p:spPr>
        </p:pic>
        <p:grpSp>
          <p:nvGrpSpPr>
            <p:cNvPr id="25" name="组合 24"/>
            <p:cNvGrpSpPr/>
            <p:nvPr/>
          </p:nvGrpSpPr>
          <p:grpSpPr>
            <a:xfrm>
              <a:off x="8136" y="2490"/>
              <a:ext cx="3810" cy="3928"/>
              <a:chOff x="11094" y="2998"/>
              <a:chExt cx="5195" cy="5356"/>
            </a:xfrm>
          </p:grpSpPr>
          <p:sp>
            <p:nvSpPr>
              <p:cNvPr id="11" name="对角圆角矩形 10"/>
              <p:cNvSpPr/>
              <p:nvPr/>
            </p:nvSpPr>
            <p:spPr>
              <a:xfrm>
                <a:off x="12671" y="2998"/>
                <a:ext cx="3618" cy="5356"/>
              </a:xfrm>
              <a:prstGeom prst="round2Diag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0"/>
              </a:gradFill>
              <a:ln cap="rnd" cmpd="dbl">
                <a:prstDash val="lg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320"/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2794" y="3205"/>
                <a:ext cx="3310" cy="4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fontAlgn="auto">
                  <a:lnSpc>
                    <a:spcPct val="150000"/>
                  </a:lnSpc>
                </a:pPr>
                <a:r>
                  <a:rPr lang="zh-CN" altLang="en-US" sz="880">
                    <a:solidFill>
                      <a:schemeClr val="tx2">
                        <a:lumMod val="50000"/>
                      </a:schemeClr>
                    </a:solidFill>
                    <a:latin typeface="+mn-ea"/>
                    <a:cs typeface="+mn-ea"/>
                  </a:rPr>
                  <a:t>✪温馨提示：</a:t>
                </a:r>
                <a:endParaRPr lang="zh-CN" altLang="en-US" sz="880">
                  <a:solidFill>
                    <a:schemeClr val="tx2">
                      <a:lumMod val="50000"/>
                    </a:schemeClr>
                  </a:solidFill>
                  <a:latin typeface="+mn-ea"/>
                  <a:cs typeface="+mn-ea"/>
                </a:endParaRPr>
              </a:p>
              <a:p>
                <a:pPr fontAlgn="auto">
                  <a:lnSpc>
                    <a:spcPct val="150000"/>
                  </a:lnSpc>
                </a:pPr>
                <a:r>
                  <a:rPr lang="en-US" altLang="zh-CN" sz="880">
                    <a:solidFill>
                      <a:schemeClr val="tx2">
                        <a:lumMod val="50000"/>
                      </a:schemeClr>
                    </a:solidFill>
                    <a:latin typeface="+mn-ea"/>
                    <a:cs typeface="+mn-ea"/>
                  </a:rPr>
                  <a:t>1</a:t>
                </a:r>
                <a:r>
                  <a:rPr lang="zh-CN" altLang="en-US" sz="880">
                    <a:solidFill>
                      <a:schemeClr val="tx2">
                        <a:lumMod val="50000"/>
                      </a:schemeClr>
                    </a:solidFill>
                    <a:latin typeface="+mn-ea"/>
                    <a:cs typeface="+mn-ea"/>
                  </a:rPr>
                  <a:t>、客户信息从柜台读取，本次业务不可变更信息资料，请您仔细查阅预留信息，如相关信息已发生变化，可通过</a:t>
                </a:r>
                <a:r>
                  <a:rPr lang="en-US" altLang="zh-CN" sz="880">
                    <a:solidFill>
                      <a:schemeClr val="tx2">
                        <a:lumMod val="50000"/>
                      </a:schemeClr>
                    </a:solidFill>
                    <a:latin typeface="+mn-ea"/>
                    <a:cs typeface="+mn-ea"/>
                  </a:rPr>
                  <a:t>”</a:t>
                </a:r>
                <a:r>
                  <a:rPr lang="zh-CN" altLang="en-US" sz="880">
                    <a:solidFill>
                      <a:schemeClr val="tx2">
                        <a:lumMod val="50000"/>
                      </a:schemeClr>
                    </a:solidFill>
                    <a:latin typeface="+mn-ea"/>
                    <a:cs typeface="+mn-ea"/>
                  </a:rPr>
                  <a:t>我的基本资料</a:t>
                </a:r>
                <a:r>
                  <a:rPr lang="en-US" altLang="zh-CN" sz="880">
                    <a:solidFill>
                      <a:schemeClr val="tx2">
                        <a:lumMod val="50000"/>
                      </a:schemeClr>
                    </a:solidFill>
                    <a:latin typeface="+mn-ea"/>
                    <a:cs typeface="+mn-ea"/>
                  </a:rPr>
                  <a:t>“</a:t>
                </a:r>
                <a:r>
                  <a:rPr lang="zh-CN" altLang="en-US" sz="880">
                    <a:solidFill>
                      <a:schemeClr val="tx2">
                        <a:lumMod val="50000"/>
                      </a:schemeClr>
                    </a:solidFill>
                    <a:latin typeface="+mn-ea"/>
                    <a:cs typeface="+mn-ea"/>
                  </a:rPr>
                  <a:t>办理信息更变。</a:t>
                </a:r>
                <a:endParaRPr lang="zh-CN" altLang="en-US" sz="880">
                  <a:solidFill>
                    <a:schemeClr val="tx2">
                      <a:lumMod val="50000"/>
                    </a:schemeClr>
                  </a:solidFill>
                  <a:latin typeface="+mn-ea"/>
                  <a:cs typeface="+mn-ea"/>
                </a:endParaRPr>
              </a:p>
              <a:p>
                <a:pPr fontAlgn="auto">
                  <a:lnSpc>
                    <a:spcPct val="150000"/>
                  </a:lnSpc>
                </a:pPr>
                <a:r>
                  <a:rPr lang="en-US" altLang="zh-CN" sz="880">
                    <a:solidFill>
                      <a:schemeClr val="tx2">
                        <a:lumMod val="50000"/>
                      </a:schemeClr>
                    </a:solidFill>
                    <a:latin typeface="+mn-ea"/>
                    <a:cs typeface="+mn-ea"/>
                  </a:rPr>
                  <a:t>2</a:t>
                </a:r>
                <a:r>
                  <a:rPr lang="zh-CN" altLang="en-US" sz="880">
                    <a:solidFill>
                      <a:schemeClr val="tx2">
                        <a:lumMod val="50000"/>
                      </a:schemeClr>
                    </a:solidFill>
                    <a:latin typeface="+mn-ea"/>
                    <a:cs typeface="+mn-ea"/>
                  </a:rPr>
                  <a:t>、信息不完整客户，系统会自动跳转至信息修改页面，完善相关信息后才可进入增开交易编码业务。</a:t>
                </a:r>
                <a:endParaRPr lang="zh-CN" altLang="en-US" sz="880">
                  <a:solidFill>
                    <a:schemeClr val="tx2">
                      <a:lumMod val="50000"/>
                    </a:schemeClr>
                  </a:solidFill>
                  <a:latin typeface="+mn-ea"/>
                  <a:cs typeface="+mn-ea"/>
                </a:endParaRPr>
              </a:p>
            </p:txBody>
          </p:sp>
          <p:cxnSp>
            <p:nvCxnSpPr>
              <p:cNvPr id="23" name="直接连接符 22"/>
              <p:cNvCxnSpPr/>
              <p:nvPr/>
            </p:nvCxnSpPr>
            <p:spPr>
              <a:xfrm>
                <a:off x="11094" y="4173"/>
                <a:ext cx="757" cy="1205"/>
              </a:xfrm>
              <a:prstGeom prst="line">
                <a:avLst/>
              </a:prstGeom>
              <a:ln w="12700" cmpd="dbl">
                <a:solidFill>
                  <a:schemeClr val="tx2">
                    <a:lumMod val="50000"/>
                  </a:schemeClr>
                </a:solidFill>
                <a:prstDash val="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 flipV="1">
                <a:off x="11851" y="5364"/>
                <a:ext cx="771" cy="14"/>
              </a:xfrm>
              <a:prstGeom prst="line">
                <a:avLst/>
              </a:prstGeom>
              <a:ln w="12700" cmpd="dbl">
                <a:solidFill>
                  <a:schemeClr val="tx2">
                    <a:lumMod val="50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custDataLst>
      <p:tags r:id="rId1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472167"/>
            <a:ext cx="467783" cy="467783"/>
          </a:xfrm>
          <a:prstGeom prst="rect">
            <a:avLst/>
          </a:prstGeom>
        </p:spPr>
      </p:pic>
      <p:pic>
        <p:nvPicPr>
          <p:cNvPr id="43" name="图片 42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7452344" y="472167"/>
            <a:ext cx="467783" cy="467783"/>
          </a:xfrm>
          <a:prstGeom prst="rect">
            <a:avLst/>
          </a:prstGeom>
        </p:spPr>
      </p:pic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246952" y="235280"/>
            <a:ext cx="7129315" cy="45637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9400" tIns="29699" rIns="59400" bIns="29699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kumimoji="0" altLang="zh-CN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5</a:t>
            </a:r>
            <a:r>
              <a:rPr kumimoji="0" lang="zh-CN" altLang="en-US" sz="2340" b="1" i="0" u="none" strike="noStrike" kern="1200" cap="none" spc="300" normalizeH="0" noProof="0">
                <a:ln w="3175">
                  <a:noFill/>
                  <a:prstDash val="dash"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、账户类型选择及阅读协议</a:t>
            </a:r>
            <a:endParaRPr kumimoji="0" altLang="zh-CN" sz="2340" b="1" i="0" u="none" strike="noStrike" kern="1200" cap="none" spc="300" normalizeH="0" noProof="0">
              <a:ln w="3175">
                <a:noFill/>
                <a:prstDash val="dash"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47015" y="870585"/>
            <a:ext cx="7423785" cy="4166870"/>
            <a:chOff x="389" y="1371"/>
            <a:chExt cx="11691" cy="6562"/>
          </a:xfrm>
        </p:grpSpPr>
        <p:grpSp>
          <p:nvGrpSpPr>
            <p:cNvPr id="19" name="组合 18"/>
            <p:cNvGrpSpPr/>
            <p:nvPr/>
          </p:nvGrpSpPr>
          <p:grpSpPr>
            <a:xfrm>
              <a:off x="389" y="1371"/>
              <a:ext cx="3518" cy="6558"/>
              <a:chOff x="1902" y="1390"/>
              <a:chExt cx="3518" cy="6558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1902" y="1390"/>
                <a:ext cx="3518" cy="65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195" tIns="46990" rIns="36195" bIns="0" rtlCol="0" anchor="t" anchorCtr="0"/>
              <a:p>
                <a:pPr algn="l"/>
                <a:r>
                  <a:rPr lang="zh-CN" altLang="en-US" sz="9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✪</a:t>
                </a:r>
                <a:r>
                  <a:rPr lang="zh-CN" altLang="en-US" sz="900">
                    <a:solidFill>
                      <a:srgbClr val="FF0000"/>
                    </a:solidFill>
                  </a:rPr>
                  <a:t>温馨提示：</a:t>
                </a:r>
                <a:endParaRPr lang="zh-CN" altLang="en-US" sz="900">
                  <a:solidFill>
                    <a:srgbClr val="FF0000"/>
                  </a:solidFill>
                </a:endParaRPr>
              </a:p>
              <a:p>
                <a:pPr algn="l"/>
                <a:r>
                  <a:rPr lang="zh-CN" altLang="en-US" sz="900">
                    <a:solidFill>
                      <a:schemeClr val="tx1"/>
                    </a:solidFill>
                  </a:rPr>
                  <a:t>客户根据自身实际情况申请相应交易所编码，如需申请中金所或能源中心交易编码，需满足相关适当性条件。</a:t>
                </a:r>
                <a:endParaRPr lang="zh-CN" altLang="en-US" sz="900">
                  <a:solidFill>
                    <a:schemeClr val="tx1"/>
                  </a:solidFill>
                </a:endParaRPr>
              </a:p>
              <a:p>
                <a:pPr algn="l"/>
                <a:endParaRPr lang="zh-CN" altLang="en-US" sz="90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" name="图片 9" descr="账户类型选择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74" y="2490"/>
                <a:ext cx="3175" cy="5216"/>
              </a:xfrm>
              <a:prstGeom prst="rect">
                <a:avLst/>
              </a:prstGeom>
            </p:spPr>
          </p:pic>
        </p:grpSp>
        <p:pic>
          <p:nvPicPr>
            <p:cNvPr id="3" name="图片 2" descr="二次开交易编码选择上传项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4649" y="2066"/>
              <a:ext cx="3175" cy="5669"/>
            </a:xfrm>
            <a:prstGeom prst="rect">
              <a:avLst/>
            </a:prstGeom>
          </p:spPr>
        </p:pic>
        <p:grpSp>
          <p:nvGrpSpPr>
            <p:cNvPr id="12" name="组合 11"/>
            <p:cNvGrpSpPr/>
            <p:nvPr/>
          </p:nvGrpSpPr>
          <p:grpSpPr>
            <a:xfrm>
              <a:off x="8562" y="1371"/>
              <a:ext cx="3518" cy="6562"/>
              <a:chOff x="8561" y="1371"/>
              <a:chExt cx="3518" cy="6562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8561" y="1371"/>
                <a:ext cx="3518" cy="656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7780" tIns="46990" rIns="17780" bIns="0" rtlCol="0" anchor="t" anchorCtr="0">
                <a:normAutofit/>
              </a:bodyPr>
              <a:p>
                <a:pPr marL="171450" indent="-171450" algn="l">
                  <a:buFont typeface="Wingdings" panose="05000000000000000000" charset="0"/>
                  <a:buChar char="u"/>
                </a:pPr>
                <a:r>
                  <a:rPr lang="zh-CN" altLang="en-US" sz="900">
                    <a:solidFill>
                      <a:schemeClr val="tx1"/>
                    </a:solidFill>
                  </a:rPr>
                  <a:t>请您仔细阅读协议后，拉至最底端，勾选</a:t>
                </a:r>
                <a:r>
                  <a:rPr lang="en-US" altLang="zh-CN" sz="900">
                    <a:solidFill>
                      <a:schemeClr val="tx1"/>
                    </a:solidFill>
                  </a:rPr>
                  <a:t>“</a:t>
                </a:r>
                <a:r>
                  <a:rPr lang="zh-CN" altLang="en-US" sz="900">
                    <a:solidFill>
                      <a:schemeClr val="tx1"/>
                    </a:solidFill>
                  </a:rPr>
                  <a:t>已阅读并同意</a:t>
                </a:r>
                <a:r>
                  <a:rPr lang="en-US" altLang="zh-CN" sz="900">
                    <a:solidFill>
                      <a:schemeClr val="tx1"/>
                    </a:solidFill>
                  </a:rPr>
                  <a:t>”</a:t>
                </a:r>
                <a:r>
                  <a:rPr lang="zh-CN" altLang="en-US" sz="900">
                    <a:solidFill>
                      <a:schemeClr val="tx1"/>
                    </a:solidFill>
                  </a:rPr>
                  <a:t>进入下一步。</a:t>
                </a:r>
                <a:endParaRPr lang="zh-CN" altLang="en-US" sz="900">
                  <a:solidFill>
                    <a:schemeClr val="tx1"/>
                  </a:solidFill>
                </a:endParaRPr>
              </a:p>
              <a:p>
                <a:pPr marL="171450" indent="-171450" algn="l">
                  <a:buFont typeface="Wingdings" panose="05000000000000000000" charset="0"/>
                  <a:buChar char="u"/>
                </a:pPr>
                <a:endParaRPr lang="zh-CN" altLang="en-US" sz="900">
                  <a:solidFill>
                    <a:schemeClr val="tx1"/>
                  </a:solidFill>
                </a:endParaRPr>
              </a:p>
            </p:txBody>
          </p:sp>
          <p:pic>
            <p:nvPicPr>
              <p:cNvPr id="11" name="图片 1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733" y="2055"/>
                <a:ext cx="3175" cy="5613"/>
              </a:xfrm>
              <a:prstGeom prst="rect">
                <a:avLst/>
              </a:prstGeom>
            </p:spPr>
          </p:pic>
        </p:grpSp>
        <p:sp>
          <p:nvSpPr>
            <p:cNvPr id="22" name="矩形 21"/>
            <p:cNvSpPr/>
            <p:nvPr/>
          </p:nvSpPr>
          <p:spPr>
            <a:xfrm>
              <a:off x="4470" y="1371"/>
              <a:ext cx="3518" cy="6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7780" tIns="46990" rIns="17780" bIns="0" rtlCol="0" anchor="t" anchorCtr="0">
              <a:normAutofit/>
            </a:bodyPr>
            <a:p>
              <a:pPr marL="171450" indent="-171450" algn="l">
                <a:buFont typeface="Wingdings" panose="05000000000000000000" charset="0"/>
                <a:buChar char="u"/>
              </a:pPr>
              <a:r>
                <a:rPr lang="zh-CN" altLang="en-US" sz="900">
                  <a:solidFill>
                    <a:schemeClr val="tx1"/>
                  </a:solidFill>
                </a:rPr>
                <a:t>首次申请中金所或能源中心交易编码，需</a:t>
              </a:r>
              <a:r>
                <a:rPr lang="zh-CN" altLang="en-US" sz="900" b="1">
                  <a:solidFill>
                    <a:srgbClr val="FF0000"/>
                  </a:solidFill>
                </a:rPr>
                <a:t>上传期货交易基础知识成绩单（</a:t>
              </a:r>
              <a:r>
                <a:rPr lang="en-US" altLang="zh-CN" sz="900" b="1">
                  <a:solidFill>
                    <a:srgbClr val="FF0000"/>
                  </a:solidFill>
                </a:rPr>
                <a:t>80</a:t>
              </a:r>
              <a:r>
                <a:rPr lang="zh-CN" altLang="en-US" sz="900" b="1">
                  <a:solidFill>
                    <a:srgbClr val="FF0000"/>
                  </a:solidFill>
                </a:rPr>
                <a:t>分及格）正反面、手执成绩单正面照。</a:t>
              </a:r>
              <a:endParaRPr lang="zh-CN" altLang="en-US" sz="900" b="1">
                <a:solidFill>
                  <a:srgbClr val="FF0000"/>
                </a:solidFill>
              </a:endParaRPr>
            </a:p>
          </p:txBody>
        </p:sp>
        <p:pic>
          <p:nvPicPr>
            <p:cNvPr id="23" name="图片 22" descr="二次开交易编码选择上传项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4642" y="2154"/>
              <a:ext cx="3175" cy="5669"/>
            </a:xfrm>
            <a:prstGeom prst="rect">
              <a:avLst/>
            </a:prstGeom>
          </p:spPr>
        </p:pic>
        <p:sp>
          <p:nvSpPr>
            <p:cNvPr id="27" name="燕尾形 26"/>
            <p:cNvSpPr/>
            <p:nvPr/>
          </p:nvSpPr>
          <p:spPr>
            <a:xfrm>
              <a:off x="4001" y="4501"/>
              <a:ext cx="374" cy="298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20"/>
            </a:p>
          </p:txBody>
        </p:sp>
        <p:sp>
          <p:nvSpPr>
            <p:cNvPr id="2" name="燕尾形 1"/>
            <p:cNvSpPr/>
            <p:nvPr/>
          </p:nvSpPr>
          <p:spPr>
            <a:xfrm>
              <a:off x="8088" y="4503"/>
              <a:ext cx="374" cy="298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20"/>
            </a:p>
          </p:txBody>
        </p:sp>
      </p:grpSp>
    </p:spTree>
    <p:custDataLst>
      <p:tags r:id="rId1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472167"/>
            <a:ext cx="467783" cy="467783"/>
          </a:xfrm>
          <a:prstGeom prst="rect">
            <a:avLst/>
          </a:prstGeom>
        </p:spPr>
      </p:pic>
      <p:pic>
        <p:nvPicPr>
          <p:cNvPr id="43" name="图片 42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7452344" y="472167"/>
            <a:ext cx="467783" cy="467783"/>
          </a:xfrm>
          <a:prstGeom prst="rect">
            <a:avLst/>
          </a:prstGeom>
        </p:spPr>
      </p:pic>
      <p:sp>
        <p:nvSpPr>
          <p:cNvPr id="28" name="圆角矩形 27"/>
          <p:cNvSpPr/>
          <p:nvPr/>
        </p:nvSpPr>
        <p:spPr>
          <a:xfrm>
            <a:off x="797560" y="744855"/>
            <a:ext cx="3850640" cy="11950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p>
            <a:pPr algn="l"/>
            <a:r>
              <a:rPr lang="zh-CN" altLang="en-US" sz="900">
                <a:solidFill>
                  <a:schemeClr val="tx1"/>
                </a:solidFill>
                <a:sym typeface="+mn-ea"/>
              </a:rPr>
              <a:t>适当性匹配：</a:t>
            </a:r>
            <a:endParaRPr lang="zh-CN" altLang="en-US" sz="900">
              <a:solidFill>
                <a:schemeClr val="tx1"/>
              </a:solidFill>
              <a:sym typeface="+mn-ea"/>
            </a:endParaRPr>
          </a:p>
          <a:p>
            <a:pPr algn="l"/>
            <a:r>
              <a:rPr lang="zh-CN" altLang="en-US" sz="900">
                <a:solidFill>
                  <a:schemeClr val="tx1"/>
                </a:solidFill>
                <a:sym typeface="+mn-ea"/>
              </a:rPr>
              <a:t>C1、C2型：投资者仅可购买相关资管产品；</a:t>
            </a:r>
            <a:endParaRPr lang="zh-CN" altLang="en-US" sz="900">
              <a:solidFill>
                <a:schemeClr val="tx1"/>
              </a:solidFill>
              <a:sym typeface="+mn-ea"/>
            </a:endParaRPr>
          </a:p>
          <a:p>
            <a:pPr algn="l"/>
            <a:r>
              <a:rPr lang="zh-CN" altLang="en-US" sz="900">
                <a:solidFill>
                  <a:schemeClr val="tx1"/>
                </a:solidFill>
                <a:sym typeface="+mn-ea"/>
              </a:rPr>
              <a:t>C3型：投资者仅可开立商品期货账户；</a:t>
            </a:r>
            <a:endParaRPr lang="zh-CN" altLang="en-US" sz="900">
              <a:solidFill>
                <a:schemeClr val="tx1"/>
              </a:solidFill>
              <a:sym typeface="+mn-ea"/>
            </a:endParaRPr>
          </a:p>
          <a:p>
            <a:pPr algn="l"/>
            <a:r>
              <a:rPr lang="zh-CN" altLang="en-US" sz="900">
                <a:solidFill>
                  <a:schemeClr val="tx1"/>
                </a:solidFill>
                <a:sym typeface="+mn-ea"/>
              </a:rPr>
              <a:t>C4、C5型：投资者可开立商品期货、商品期权、金融期货、原油期货账户。</a:t>
            </a:r>
            <a:br>
              <a:rPr lang="zh-CN" altLang="en-US" sz="900">
                <a:solidFill>
                  <a:schemeClr val="tx1"/>
                </a:solidFill>
                <a:sym typeface="+mn-ea"/>
              </a:rPr>
            </a:br>
            <a:endParaRPr lang="en-US" altLang="zh-CN" sz="900">
              <a:solidFill>
                <a:schemeClr val="tx1"/>
              </a:solidFill>
              <a:sym typeface="+mn-ea"/>
            </a:endParaRPr>
          </a:p>
          <a:p>
            <a:pPr algn="l"/>
            <a:r>
              <a:rPr lang="zh-CN" altLang="en-US" sz="900">
                <a:solidFill>
                  <a:schemeClr val="tx1"/>
                </a:solidFill>
                <a:sym typeface="+mn-ea"/>
              </a:rPr>
              <a:t>如您拟投资的品种高于自身风险承受能力，请您审慎评估，根据真实意愿在</a:t>
            </a:r>
            <a:r>
              <a:rPr lang="en-US" altLang="zh-CN" sz="9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900">
                <a:solidFill>
                  <a:schemeClr val="tx1"/>
                </a:solidFill>
                <a:sym typeface="+mn-ea"/>
              </a:rPr>
              <a:t>放弃开户</a:t>
            </a:r>
            <a:r>
              <a:rPr lang="en-US" altLang="zh-CN" sz="9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900">
                <a:solidFill>
                  <a:schemeClr val="tx1"/>
                </a:solidFill>
                <a:sym typeface="+mn-ea"/>
              </a:rPr>
              <a:t>、</a:t>
            </a:r>
            <a:r>
              <a:rPr lang="en-US" altLang="zh-CN" sz="9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900">
                <a:solidFill>
                  <a:schemeClr val="tx1"/>
                </a:solidFill>
                <a:sym typeface="+mn-ea"/>
              </a:rPr>
              <a:t>重新选择交易所</a:t>
            </a:r>
            <a:r>
              <a:rPr lang="en-US" altLang="zh-CN" sz="9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900">
                <a:solidFill>
                  <a:schemeClr val="tx1"/>
                </a:solidFill>
                <a:sym typeface="+mn-ea"/>
              </a:rPr>
              <a:t>、</a:t>
            </a:r>
            <a:r>
              <a:rPr lang="en-US" altLang="zh-CN" sz="9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900">
                <a:solidFill>
                  <a:schemeClr val="tx1"/>
                </a:solidFill>
                <a:sym typeface="+mn-ea"/>
              </a:rPr>
              <a:t>坚持开立交易编码</a:t>
            </a:r>
            <a:r>
              <a:rPr lang="en-US" altLang="zh-CN" sz="9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900">
                <a:solidFill>
                  <a:schemeClr val="tx1"/>
                </a:solidFill>
                <a:sym typeface="+mn-ea"/>
              </a:rPr>
              <a:t>中选择。</a:t>
            </a:r>
            <a:endParaRPr lang="zh-CN" altLang="en-US" sz="900">
              <a:solidFill>
                <a:schemeClr val="tx1"/>
              </a:solidFill>
              <a:sym typeface="+mn-ea"/>
            </a:endParaRPr>
          </a:p>
        </p:txBody>
      </p:sp>
      <p:sp>
        <p:nvSpPr>
          <p:cNvPr id="45" name="Title 6"/>
          <p:cNvSpPr txBox="1"/>
          <p:nvPr>
            <p:custDataLst>
              <p:tags r:id="rId7"/>
            </p:custDataLst>
          </p:nvPr>
        </p:nvSpPr>
        <p:spPr>
          <a:xfrm>
            <a:off x="212346" y="77452"/>
            <a:ext cx="7129316" cy="39522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6771" tIns="23385" rIns="46771" bIns="23385" anchor="b" anchorCtr="0">
            <a:normAutofit fontScale="9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altLang="zh-CN" sz="2075" b="1" spc="300" noProof="0">
                <a:ln w="3175">
                  <a:noFill/>
                  <a:prstDash val="dash"/>
                </a:ln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5.1</a:t>
            </a:r>
            <a:r>
              <a:rPr lang="zh-CN" altLang="en-US" sz="2075" b="1" spc="300" noProof="0">
                <a:ln w="3175">
                  <a:noFill/>
                  <a:prstDash val="dash"/>
                </a:ln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账户类型选择</a:t>
            </a:r>
            <a:r>
              <a:rPr altLang="zh-CN" sz="2075" b="1" spc="300" noProof="0">
                <a:ln w="3175">
                  <a:noFill/>
                  <a:prstDash val="dash"/>
                </a:ln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-</a:t>
            </a:r>
            <a:r>
              <a:rPr lang="zh-CN" altLang="en-US" sz="2075" b="1" spc="300" noProof="0">
                <a:ln w="3175">
                  <a:noFill/>
                  <a:prstDash val="dash"/>
                </a:ln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业务风险不匹配情形</a:t>
            </a:r>
            <a:endParaRPr altLang="zh-CN" sz="2075" b="1" spc="300" noProof="0">
              <a:ln w="3175">
                <a:noFill/>
                <a:prstDash val="dash"/>
              </a:ln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97560" y="1627505"/>
            <a:ext cx="6324600" cy="3606165"/>
            <a:chOff x="263" y="2540"/>
            <a:chExt cx="9960" cy="5679"/>
          </a:xfrm>
        </p:grpSpPr>
        <p:pic>
          <p:nvPicPr>
            <p:cNvPr id="25" name="图片 24" descr="11(Y6`5[OJ98(87VN_C06G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3" y="3287"/>
              <a:ext cx="2841" cy="4932"/>
            </a:xfrm>
            <a:prstGeom prst="rect">
              <a:avLst/>
            </a:prstGeom>
          </p:spPr>
        </p:pic>
        <p:grpSp>
          <p:nvGrpSpPr>
            <p:cNvPr id="8" name="组合 7"/>
            <p:cNvGrpSpPr/>
            <p:nvPr/>
          </p:nvGrpSpPr>
          <p:grpSpPr>
            <a:xfrm>
              <a:off x="7383" y="2540"/>
              <a:ext cx="2840" cy="5678"/>
              <a:chOff x="8949" y="2628"/>
              <a:chExt cx="2840" cy="5678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8949" y="2628"/>
                <a:ext cx="2840" cy="5679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p>
                <a:pPr algn="l"/>
                <a:r>
                  <a:rPr lang="zh-CN" altLang="en-US" sz="900">
                    <a:solidFill>
                      <a:schemeClr val="tx1"/>
                    </a:solidFill>
                  </a:rPr>
                  <a:t>此为第二次风险提示，投资者根据自身实际情况选择</a:t>
                </a:r>
                <a:r>
                  <a:rPr lang="en-US" altLang="zh-CN" sz="900">
                    <a:solidFill>
                      <a:schemeClr val="tx1"/>
                    </a:solidFill>
                  </a:rPr>
                  <a:t>“</a:t>
                </a:r>
                <a:r>
                  <a:rPr lang="zh-CN" altLang="en-US" sz="900">
                    <a:solidFill>
                      <a:schemeClr val="tx1"/>
                    </a:solidFill>
                  </a:rPr>
                  <a:t>放弃开户</a:t>
                </a:r>
                <a:r>
                  <a:rPr lang="en-US" altLang="zh-CN" sz="900">
                    <a:solidFill>
                      <a:schemeClr val="tx1"/>
                    </a:solidFill>
                  </a:rPr>
                  <a:t>”</a:t>
                </a:r>
                <a:r>
                  <a:rPr lang="zh-CN" altLang="en-US" sz="900">
                    <a:solidFill>
                      <a:schemeClr val="tx1"/>
                    </a:solidFill>
                  </a:rPr>
                  <a:t>、</a:t>
                </a:r>
                <a:r>
                  <a:rPr lang="en-US" altLang="zh-CN" sz="900">
                    <a:solidFill>
                      <a:schemeClr val="tx1"/>
                    </a:solidFill>
                  </a:rPr>
                  <a:t>“</a:t>
                </a:r>
                <a:r>
                  <a:rPr lang="zh-CN" altLang="en-US" sz="900">
                    <a:solidFill>
                      <a:schemeClr val="tx1"/>
                    </a:solidFill>
                  </a:rPr>
                  <a:t>重新选择交易所</a:t>
                </a:r>
                <a:r>
                  <a:rPr lang="en-US" altLang="zh-CN" sz="900">
                    <a:solidFill>
                      <a:schemeClr val="tx1"/>
                    </a:solidFill>
                  </a:rPr>
                  <a:t>”</a:t>
                </a:r>
                <a:r>
                  <a:rPr lang="zh-CN" altLang="en-US" sz="900">
                    <a:solidFill>
                      <a:schemeClr val="tx1"/>
                    </a:solidFill>
                  </a:rPr>
                  <a:t>、</a:t>
                </a:r>
                <a:r>
                  <a:rPr lang="en-US" altLang="zh-CN" sz="900">
                    <a:solidFill>
                      <a:schemeClr val="tx1"/>
                    </a:solidFill>
                  </a:rPr>
                  <a:t>“</a:t>
                </a:r>
                <a:r>
                  <a:rPr lang="zh-CN" altLang="en-US" sz="900">
                    <a:solidFill>
                      <a:schemeClr val="tx1"/>
                    </a:solidFill>
                  </a:rPr>
                  <a:t>坚持开立交易编码</a:t>
                </a:r>
                <a:r>
                  <a:rPr lang="en-US" altLang="zh-CN" sz="900">
                    <a:solidFill>
                      <a:schemeClr val="tx1"/>
                    </a:solidFill>
                  </a:rPr>
                  <a:t>”</a:t>
                </a:r>
                <a:r>
                  <a:rPr lang="zh-CN" altLang="en-US" sz="900">
                    <a:solidFill>
                      <a:schemeClr val="tx1"/>
                    </a:solidFill>
                  </a:rPr>
                  <a:t>。</a:t>
                </a:r>
                <a:endParaRPr lang="zh-CN" altLang="en-US" sz="900">
                  <a:solidFill>
                    <a:schemeClr val="tx1"/>
                  </a:solidFill>
                </a:endParaRPr>
              </a:p>
            </p:txBody>
          </p:sp>
          <p:pic>
            <p:nvPicPr>
              <p:cNvPr id="4" name="图片 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094" y="5910"/>
                <a:ext cx="2551" cy="2268"/>
              </a:xfrm>
              <a:prstGeom prst="rect">
                <a:avLst/>
              </a:prstGeom>
            </p:spPr>
          </p:pic>
          <p:pic>
            <p:nvPicPr>
              <p:cNvPr id="5" name="图片 4" descr="EIGS)7I[P0OB1B{V7J7SP(T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094" y="3576"/>
                <a:ext cx="2551" cy="2268"/>
              </a:xfrm>
              <a:prstGeom prst="rect">
                <a:avLst/>
              </a:prstGeom>
            </p:spPr>
          </p:pic>
        </p:grpSp>
        <p:sp>
          <p:nvSpPr>
            <p:cNvPr id="9" name="右箭头标注 8"/>
            <p:cNvSpPr/>
            <p:nvPr/>
          </p:nvSpPr>
          <p:spPr>
            <a:xfrm>
              <a:off x="6402" y="4904"/>
              <a:ext cx="838" cy="1698"/>
            </a:xfrm>
            <a:prstGeom prst="rightArrow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lIns="0" tIns="0" rIns="0" bIns="0" rtlCol="0" anchor="ctr"/>
            <a:p>
              <a:pPr algn="ctr"/>
              <a:r>
                <a:rPr lang="zh-CN" altLang="en-US" sz="1000"/>
                <a:t>坚持开立交易编码</a:t>
              </a:r>
              <a:endParaRPr lang="zh-CN" altLang="en-US" sz="1000"/>
            </a:p>
          </p:txBody>
        </p:sp>
        <p:pic>
          <p:nvPicPr>
            <p:cNvPr id="10" name="图片 9" descr="`L1QG6%K)$86N1)XE042$E7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3344" y="3287"/>
              <a:ext cx="2840" cy="4932"/>
            </a:xfrm>
            <a:prstGeom prst="rect">
              <a:avLst/>
            </a:prstGeom>
          </p:spPr>
        </p:pic>
      </p:grpSp>
      <p:sp>
        <p:nvSpPr>
          <p:cNvPr id="15" name="云形标注 14"/>
          <p:cNvSpPr/>
          <p:nvPr/>
        </p:nvSpPr>
        <p:spPr>
          <a:xfrm>
            <a:off x="6378575" y="657860"/>
            <a:ext cx="1541145" cy="854710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algn="ctr"/>
            <a:endParaRPr lang="en-US" altLang="zh-CN" sz="1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525895" y="763270"/>
            <a:ext cx="12465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">
                <a:solidFill>
                  <a:srgbClr val="FF0000"/>
                </a:solidFill>
                <a:sym typeface="+mn-ea"/>
              </a:rPr>
              <a:t>如果投资者仍坚持开立交易编码，需签署《普通投资者购买高于自身承受能力产品或服务的特别风险警示书》。</a:t>
            </a:r>
            <a:endParaRPr lang="en-US" altLang="zh-CN" sz="800">
              <a:solidFill>
                <a:srgbClr val="FF0000"/>
              </a:solidFill>
            </a:endParaRPr>
          </a:p>
          <a:p>
            <a:endParaRPr lang="en-US" altLang="zh-CN" sz="8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472167"/>
            <a:ext cx="467783" cy="467783"/>
          </a:xfrm>
          <a:prstGeom prst="rect">
            <a:avLst/>
          </a:prstGeom>
        </p:spPr>
      </p:pic>
      <p:pic>
        <p:nvPicPr>
          <p:cNvPr id="43" name="图片 42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7452344" y="472167"/>
            <a:ext cx="467783" cy="467783"/>
          </a:xfrm>
          <a:prstGeom prst="rect">
            <a:avLst/>
          </a:prstGeom>
        </p:spPr>
      </p:pic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415227" y="417525"/>
            <a:ext cx="7129315" cy="45637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9400" tIns="29699" rIns="59400" bIns="29699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altLang="zh-CN" sz="2335" b="1" spc="300" noProof="0">
                <a:ln w="3175">
                  <a:noFill/>
                  <a:prstDash val="dash"/>
                </a:ln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6</a:t>
            </a:r>
            <a:r>
              <a:rPr lang="zh-CN" altLang="en-US" sz="2335" b="1" spc="300" noProof="0">
                <a:ln w="3175">
                  <a:noFill/>
                  <a:prstDash val="dash"/>
                </a:ln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、视频见证</a:t>
            </a:r>
            <a:endParaRPr kumimoji="0" altLang="zh-CN" sz="2340" b="1" i="0" u="none" strike="noStrike" kern="1200" cap="none" spc="300" normalizeH="0" noProof="0">
              <a:ln w="3175">
                <a:noFill/>
                <a:prstDash val="dash"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" name="图片 4" descr="视频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173" y="1013496"/>
            <a:ext cx="2222652" cy="3762060"/>
          </a:xfrm>
          <a:prstGeom prst="rect">
            <a:avLst/>
          </a:prstGeom>
        </p:spPr>
      </p:pic>
      <p:pic>
        <p:nvPicPr>
          <p:cNvPr id="6" name="图片 5" descr="视频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7717" y="1013496"/>
            <a:ext cx="2212729" cy="376206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542510" y="1013496"/>
            <a:ext cx="6636322" cy="3762060"/>
            <a:chOff x="1116" y="1765"/>
            <a:chExt cx="14251" cy="8079"/>
          </a:xfrm>
        </p:grpSpPr>
        <p:sp>
          <p:nvSpPr>
            <p:cNvPr id="7" name="线形标注 2 6"/>
            <p:cNvSpPr/>
            <p:nvPr/>
          </p:nvSpPr>
          <p:spPr>
            <a:xfrm>
              <a:off x="12200" y="4298"/>
              <a:ext cx="3167" cy="2535"/>
            </a:xfrm>
            <a:prstGeom prst="borderCallout2">
              <a:avLst>
                <a:gd name="adj1" fmla="val 18729"/>
                <a:gd name="adj2" fmla="val -1189"/>
                <a:gd name="adj3" fmla="val 18750"/>
                <a:gd name="adj4" fmla="val -16667"/>
                <a:gd name="adj5" fmla="val 70848"/>
                <a:gd name="adj6" fmla="val -32379"/>
              </a:avLst>
            </a:prstGeom>
            <a:pattFill prst="pct25">
              <a:fgClr>
                <a:schemeClr val="accent4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0" cap="rnd" cmpd="dbl">
              <a:solidFill>
                <a:schemeClr val="accent1">
                  <a:shade val="50000"/>
                </a:schemeClr>
              </a:solidFill>
              <a:prstDash val="dash"/>
              <a:round/>
              <a:tailEnd type="diamon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p>
              <a:pPr algn="l"/>
              <a:r>
                <a:rPr lang="zh-CN" altLang="en-US" sz="88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✪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温馨提示：</a:t>
              </a:r>
              <a:endParaRPr lang="zh-CN" altLang="en-US" sz="88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algn="l"/>
              <a:r>
                <a:rPr lang="en-US" altLang="zh-CN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、请您手持本人有效身份证原件与客服人员视频；</a:t>
              </a:r>
              <a:endParaRPr lang="zh-CN" altLang="en-US" sz="88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algn="l"/>
              <a:r>
                <a:rPr lang="en-US" altLang="zh-CN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、确认良好的网络环境；</a:t>
              </a:r>
              <a:endParaRPr lang="zh-CN" altLang="en-US" sz="88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algn="l"/>
              <a:r>
                <a:rPr lang="en-US" altLang="zh-CN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3</a:t>
              </a:r>
              <a:r>
                <a:rPr lang="zh-CN" altLang="en-US" sz="88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、具有合适的光线和噪音环境，确保视频时画面清晰、声音清楚。</a:t>
              </a:r>
              <a:endParaRPr lang="zh-CN" altLang="en-US" sz="88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8" name="图片 7" descr="视频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16" y="1765"/>
              <a:ext cx="4773" cy="8079"/>
            </a:xfrm>
            <a:prstGeom prst="rect">
              <a:avLst/>
            </a:prstGeom>
          </p:spPr>
        </p:pic>
        <p:pic>
          <p:nvPicPr>
            <p:cNvPr id="9" name="图片 8" descr="视频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44" y="1765"/>
              <a:ext cx="4752" cy="8079"/>
            </a:xfrm>
            <a:prstGeom prst="rect">
              <a:avLst/>
            </a:prstGeom>
          </p:spPr>
        </p:pic>
      </p:grpSp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/>
          <p:nvPr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472167"/>
            <a:ext cx="467783" cy="467783"/>
          </a:xfrm>
          <a:prstGeom prst="rect">
            <a:avLst/>
          </a:prstGeom>
        </p:spPr>
      </p:pic>
      <p:pic>
        <p:nvPicPr>
          <p:cNvPr id="43" name="图片 42"/>
          <p:cNvPicPr/>
          <p:nvPr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7452344" y="472167"/>
            <a:ext cx="467783" cy="467783"/>
          </a:xfrm>
          <a:prstGeom prst="rect">
            <a:avLst/>
          </a:prstGeom>
        </p:spPr>
      </p:pic>
      <p:sp>
        <p:nvSpPr>
          <p:cNvPr id="4" name="Title 6"/>
          <p:cNvSpPr txBox="1"/>
          <p:nvPr>
            <p:custDataLst>
              <p:tags r:id="rId7"/>
            </p:custDataLst>
          </p:nvPr>
        </p:nvSpPr>
        <p:spPr>
          <a:xfrm>
            <a:off x="415227" y="417525"/>
            <a:ext cx="7129315" cy="45637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59400" tIns="29699" rIns="59400" bIns="29699" anchor="ctr" anchorCtr="0">
            <a:normAutofit fontScale="9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</a:pPr>
            <a:r>
              <a:rPr altLang="zh-CN" sz="2335" b="1" spc="300" noProof="0">
                <a:ln w="3175">
                  <a:noFill/>
                  <a:prstDash val="dash"/>
                </a:ln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8</a:t>
            </a:r>
            <a:r>
              <a:rPr lang="zh-CN" altLang="en-US" sz="2335" b="1" spc="300" noProof="0">
                <a:ln w="3175">
                  <a:noFill/>
                  <a:prstDash val="dash"/>
                </a:ln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、安装数字证书并签署协议</a:t>
            </a:r>
            <a:endParaRPr kumimoji="0" altLang="zh-CN" sz="2335" b="1" i="0" u="none" strike="noStrike" kern="1200" cap="none" spc="300" normalizeH="0" noProof="0">
              <a:ln w="3175">
                <a:noFill/>
                <a:prstDash val="dash"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49910" y="939800"/>
            <a:ext cx="6993890" cy="4010660"/>
            <a:chOff x="866" y="1480"/>
            <a:chExt cx="11014" cy="63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22" y="1481"/>
              <a:ext cx="3685" cy="6314"/>
            </a:xfrm>
            <a:prstGeom prst="rect">
              <a:avLst/>
            </a:prstGeom>
          </p:spPr>
        </p:pic>
        <p:sp>
          <p:nvSpPr>
            <p:cNvPr id="3" name="对角圆角矩形 2"/>
            <p:cNvSpPr/>
            <p:nvPr/>
          </p:nvSpPr>
          <p:spPr>
            <a:xfrm>
              <a:off x="9392" y="2159"/>
              <a:ext cx="2489" cy="3150"/>
            </a:xfrm>
            <a:prstGeom prst="round2Diag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0"/>
            <a:p>
              <a:pPr algn="l"/>
              <a:r>
                <a:rPr lang="zh-CN" altLang="en-US" sz="1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✪温馨</a:t>
              </a:r>
              <a:r>
                <a:rPr lang="zh-CN" altLang="en-US" sz="1200">
                  <a:solidFill>
                    <a:schemeClr val="tx1"/>
                  </a:solidFill>
                </a:rPr>
                <a:t>提示</a:t>
              </a:r>
              <a:r>
                <a:rPr lang="en-US" altLang="zh-CN" sz="1200">
                  <a:solidFill>
                    <a:schemeClr val="tx1"/>
                  </a:solidFill>
                </a:rPr>
                <a:t>:</a:t>
              </a:r>
              <a:endParaRPr lang="en-US" altLang="zh-CN" sz="1200">
                <a:solidFill>
                  <a:schemeClr val="tx1"/>
                </a:solidFill>
              </a:endParaRPr>
            </a:p>
            <a:p>
              <a:pPr algn="l"/>
              <a:r>
                <a:rPr lang="zh-CN" altLang="en-US" sz="1200">
                  <a:solidFill>
                    <a:schemeClr val="tx1"/>
                  </a:solidFill>
                </a:rPr>
                <a:t>签署协议时需要用数字证书密码，</a:t>
              </a:r>
              <a:r>
                <a:rPr lang="zh-CN" altLang="zh-CN" sz="1200">
                  <a:solidFill>
                    <a:schemeClr val="tx1"/>
                  </a:solidFill>
                </a:rPr>
                <a:t>数字证书为互联网业务</a:t>
              </a:r>
              <a:r>
                <a:rPr lang="zh-CN" altLang="zh-CN" sz="1200">
                  <a:solidFill>
                    <a:srgbClr val="FF0000"/>
                  </a:solidFill>
                </a:rPr>
                <a:t>唯一识别凭证</a:t>
              </a:r>
              <a:r>
                <a:rPr lang="zh-CN" altLang="zh-CN" sz="1200">
                  <a:solidFill>
                    <a:schemeClr val="tx1"/>
                  </a:solidFill>
                </a:rPr>
                <a:t>，在所有业务流程中均需使用，请您妥善保管好数字证书和密码。如您忘记或删除数字证书，需重新申请数字证书。</a:t>
              </a:r>
              <a:endParaRPr lang="zh-CN" altLang="zh-CN" sz="1200">
                <a:solidFill>
                  <a:schemeClr val="tx1"/>
                </a:solidFill>
              </a:endParaRPr>
            </a:p>
          </p:txBody>
        </p:sp>
        <p:pic>
          <p:nvPicPr>
            <p:cNvPr id="5" name="图片 4" descr="数字证书安装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866" y="1480"/>
              <a:ext cx="3685" cy="6316"/>
            </a:xfrm>
            <a:prstGeom prst="rect">
              <a:avLst/>
            </a:prstGeom>
          </p:spPr>
        </p:pic>
        <p:cxnSp>
          <p:nvCxnSpPr>
            <p:cNvPr id="6" name="肘形连接符 5"/>
            <p:cNvCxnSpPr>
              <a:stCxn id="2" idx="3"/>
              <a:endCxn id="3" idx="2"/>
            </p:cNvCxnSpPr>
            <p:nvPr/>
          </p:nvCxnSpPr>
          <p:spPr>
            <a:xfrm flipV="1">
              <a:off x="8607" y="3734"/>
              <a:ext cx="785" cy="904"/>
            </a:xfrm>
            <a:prstGeom prst="bentConnector3">
              <a:avLst>
                <a:gd name="adj1" fmla="val 50064"/>
              </a:avLst>
            </a:prstGeom>
            <a:ln w="12700" cmpd="sng">
              <a:solidFill>
                <a:schemeClr val="accent1">
                  <a:shade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559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559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TEMPLATE_THUMBS_INDEX" val="1、4、7、9、12、13、16、17、18、19、20、21、27、32、35、37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4559"/>
  <p:tag name="KSO_WM_TEMPLATE_MASTER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ISCONTENTSTITLE" val="0"/>
  <p:tag name="KSO_WM_UNIT_PRESET_TEXT" val="产品发布会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1*a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ISCONTENTSTITLE" val="0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4559_1*b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副标题内容"/>
</p:tagLst>
</file>

<file path=ppt/tags/tag142.xml><?xml version="1.0" encoding="utf-8"?>
<p:tagLst xmlns:p="http://schemas.openxmlformats.org/presentationml/2006/main">
  <p:tag name="KSO_WM_SLIDE_ID" val="custom20204559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4559"/>
  <p:tag name="KSO_WM_SLIDE_LAYOUT" val="a_b"/>
  <p:tag name="KSO_WM_SLIDE_LAYOUT_CNT" val="1_1"/>
  <p:tag name="KSO_WM_UNIT_SHOW_EDIT_AREA_INDICATION" val="1"/>
  <p:tag name="KSO_WM_TEMPLATE_THUMBS_INDEX" val="1、4、7、9、12、13、16、17、18、19、20、21、27、32、35、37"/>
  <p:tag name="KSO_WM_TEMPLATE_MASTER_THUMB_INDEX" val="12"/>
</p:tagLst>
</file>

<file path=ppt/tags/tag14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ustom20204559_8*i*1"/>
  <p:tag name="KSO_WM_TEMPLATE_CATEGORY" val="custom"/>
  <p:tag name="KSO_WM_TEMPLATE_INDEX" val="20204559"/>
  <p:tag name="KSO_WM_UNIT_BK_DARK_LIGHT" val="2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559_8*i*1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4559_8*i*2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true,&quot;IsBottom&quot;:false,&quot;IsAbs&quot;:true}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04559_8*i*3"/>
  <p:tag name="KSO_WM_TEMPLATE_CATEGORY" val="custom"/>
  <p:tag name="KSO_WM_TEMPLATE_INDEX" val="20204559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ISCONTENTSTITLE" val="0"/>
  <p:tag name="KSO_WM_UNIT_DEFAULT_FONT" val="16;24;2"/>
  <p:tag name="KSO_WM_UNIT_BLOCK" val="0"/>
  <p:tag name="KSO_WM_UNIT_NOCLEAR" val="0"/>
  <p:tag name="KSO_WM_UNIT_VALUE" val="38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04559_8*f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3;您的正文已经简明扼要，字字珠玑，但信息却错综复杂，需要用更多的文字来表述；但请您尽可能提炼思想的精髓，否则容易造成观者的阅读压力，适得其反。&#13;正如我们都希望改变世界，希望给人带去光明，但更多时候只需播下一颗种子，自然有微光照拂，雨露滋养。恰如其分的表达观点，往往可以事半功倍。&#13;单击此处输入你的正文，文字是您思想的提炼……"/>
</p:tagLst>
</file>

<file path=ppt/tags/tag148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8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49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,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2.12,&quot;top&quot;:1.69,&quot;right&quot;:2.12,&quot;bottom&quot;:2.96},&quot;edge&quot;:{&quot;left&quot;:true,&quot;top&quot;:false,&quot;right&quot;:true,&quot;bottom&quot;:true}}]}"/>
  <p:tag name="KSO_WM_SLIDE_BACKGROUND" val="[&quot;general&quot;,&quot;navigation&quot;]"/>
  <p:tag name="KSO_WM_SLIDE_RATIO" val="1.777778"/>
  <p:tag name="KSO_WM_SLIDE_ID" val="custom20204559_8"/>
  <p:tag name="KSO_WM_TEMPLATE_SUBCATEGORY" val="0"/>
  <p:tag name="KSO_WM_TEMPLATE_MASTER_TYPE" val="1"/>
  <p:tag name="KSO_WM_TEMPLATE_COLOR_TYPE" val="1"/>
  <p:tag name="KSO_WM_SLIDE_TYPE" val="text"/>
  <p:tag name="KSO_WM_SLIDE_SUBTYPE" val="pureTxt"/>
  <p:tag name="KSO_WM_SLIDE_ITEM_CNT" val="0"/>
  <p:tag name="KSO_WM_SLIDE_INDEX" val="8"/>
  <p:tag name="KSO_WM_SLIDE_SIZE" val="960*539"/>
  <p:tag name="KSO_WM_SLIDE_POSITION" val="0*0"/>
  <p:tag name="KSO_WM_TAG_VERSION" val="1.0"/>
  <p:tag name="KSO_WM_BEAUTIFY_FLAG" val="#wm#"/>
  <p:tag name="KSO_WM_TEMPLATE_CATEGORY" val="custom"/>
  <p:tag name="KSO_WM_TEMPLATE_INDEX" val="20204559"/>
  <p:tag name="KSO_WM_SLIDE_LAYOUT" val="a_f_i"/>
  <p:tag name="KSO_WM_SLIDE_LAYOUT_CNT" val="1_1_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1"/>
  <p:tag name="KSO_WM_UNIT_ID" val="custom20204559_29*i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2"/>
  <p:tag name="KSO_WM_UNIT_ID" val="custom20204559_29*i*2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52.xml><?xml version="1.0" encoding="utf-8"?>
<p:tagLst xmlns:p="http://schemas.openxmlformats.org/presentationml/2006/main"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a"/>
  <p:tag name="KSO_WM_UNIT_INDEX" val="1_1"/>
  <p:tag name="KSO_WM_UNIT_ID" val="custom20204559_29*m_a*1_1"/>
  <p:tag name="KSO_WM_TEMPLATE_CATEGORY" val="custom"/>
  <p:tag name="KSO_WM_TEMPLATE_INDEX" val="20204559"/>
  <p:tag name="KSO_WM_UNIT_LAYERLEVEL" val="1_1"/>
  <p:tag name="KSO_WM_TAG_VERSION" val="1.0"/>
  <p:tag name="KSO_WM_BEAUTIFY_FLAG" val="#wm#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53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]}"/>
  <p:tag name="KSO_WM_SLIDE_CAN_ADD_NAVIGATION" val="1"/>
  <p:tag name="KSO_WM_SLIDE_BACKGROUND" val="[&quot;general&quot;]"/>
  <p:tag name="KSO_WM_SLIDE_RATIO" val="1.777778"/>
  <p:tag name="KSO_WM_SLIDE_ID" val="custom20204559_29"/>
  <p:tag name="KSO_WM_TEMPLATE_SUBCATEGORY" val="0"/>
  <p:tag name="KSO_WM_TEMPLATE_MASTER_TYPE" val="1"/>
  <p:tag name="KSO_WM_TEMPLATE_COLOR_TYPE" val="1"/>
  <p:tag name="KSO_WM_SLIDE_TYPE" val="text"/>
  <p:tag name="KSO_WM_SLIDE_SUBTYPE" val="diag"/>
  <p:tag name="KSO_WM_SLIDE_ITEM_CNT" val="6"/>
  <p:tag name="KSO_WM_SLIDE_INDEX" val="29"/>
  <p:tag name="KSO_WM_SLIDE_SIZE" val="860.522*248.028"/>
  <p:tag name="KSO_WM_SLIDE_POSITION" val="50.1813*158.792"/>
  <p:tag name="KSO_WM_DIAGRAM_GROUP_CODE" val="m1-1"/>
  <p:tag name="KSO_WM_SLIDE_DIAGTYPE" val="m"/>
  <p:tag name="KSO_WM_TAG_VERSION" val="1.0"/>
  <p:tag name="KSO_WM_BEAUTIFY_FLAG" val="#wm#"/>
  <p:tag name="KSO_WM_TEMPLATE_CATEGORY" val="custom"/>
  <p:tag name="KSO_WM_TEMPLATE_INDEX" val="20204559"/>
  <p:tag name="KSO_WM_SLIDE_LAYOUT" val="m"/>
  <p:tag name="KSO_WM_SLIDE_LAYOUT_CNT" val="1"/>
</p:tagLst>
</file>

<file path=ppt/tags/tag15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1"/>
  <p:tag name="KSO_WM_UNIT_ID" val="custom20204559_29*i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5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2"/>
  <p:tag name="KSO_WM_UNIT_ID" val="custom20204559_29*i*2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56.xml><?xml version="1.0" encoding="utf-8"?>
<p:tagLst xmlns:p="http://schemas.openxmlformats.org/presentationml/2006/main"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a"/>
  <p:tag name="KSO_WM_UNIT_INDEX" val="1_1"/>
  <p:tag name="KSO_WM_UNIT_ID" val="custom20204559_29*m_a*1_1"/>
  <p:tag name="KSO_WM_TEMPLATE_CATEGORY" val="custom"/>
  <p:tag name="KSO_WM_TEMPLATE_INDEX" val="20204559"/>
  <p:tag name="KSO_WM_UNIT_LAYERLEVEL" val="1_1"/>
  <p:tag name="KSO_WM_TAG_VERSION" val="1.0"/>
  <p:tag name="KSO_WM_BEAUTIFY_FLAG" val="#wm#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57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]}"/>
  <p:tag name="KSO_WM_SLIDE_CAN_ADD_NAVIGATION" val="1"/>
  <p:tag name="KSO_WM_SLIDE_BACKGROUND" val="[&quot;general&quot;]"/>
  <p:tag name="KSO_WM_SLIDE_RATIO" val="1.777778"/>
  <p:tag name="KSO_WM_SLIDE_ID" val="custom20204559_29"/>
  <p:tag name="KSO_WM_TEMPLATE_SUBCATEGORY" val="0"/>
  <p:tag name="KSO_WM_TEMPLATE_MASTER_TYPE" val="1"/>
  <p:tag name="KSO_WM_TEMPLATE_COLOR_TYPE" val="1"/>
  <p:tag name="KSO_WM_SLIDE_TYPE" val="text"/>
  <p:tag name="KSO_WM_SLIDE_SUBTYPE" val="diag"/>
  <p:tag name="KSO_WM_SLIDE_ITEM_CNT" val="6"/>
  <p:tag name="KSO_WM_SLIDE_INDEX" val="29"/>
  <p:tag name="KSO_WM_SLIDE_SIZE" val="860.522*248.028"/>
  <p:tag name="KSO_WM_SLIDE_POSITION" val="50.1813*158.792"/>
  <p:tag name="KSO_WM_DIAGRAM_GROUP_CODE" val="m1-1"/>
  <p:tag name="KSO_WM_SLIDE_DIAGTYPE" val="m"/>
  <p:tag name="KSO_WM_TAG_VERSION" val="1.0"/>
  <p:tag name="KSO_WM_BEAUTIFY_FLAG" val="#wm#"/>
  <p:tag name="KSO_WM_TEMPLATE_CATEGORY" val="custom"/>
  <p:tag name="KSO_WM_TEMPLATE_INDEX" val="20204559"/>
  <p:tag name="KSO_WM_SLIDE_LAYOUT" val="m"/>
  <p:tag name="KSO_WM_SLIDE_LAYOUT_CNT" val="1"/>
</p:tagLst>
</file>

<file path=ppt/tags/tag15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1"/>
  <p:tag name="KSO_WM_UNIT_ID" val="custom20204559_29*i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5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2"/>
  <p:tag name="KSO_WM_UNIT_ID" val="custom20204559_29*i*2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a"/>
  <p:tag name="KSO_WM_UNIT_INDEX" val="1_1"/>
  <p:tag name="KSO_WM_UNIT_ID" val="custom20204559_29*m_a*1_1"/>
  <p:tag name="KSO_WM_TEMPLATE_CATEGORY" val="custom"/>
  <p:tag name="KSO_WM_TEMPLATE_INDEX" val="20204559"/>
  <p:tag name="KSO_WM_UNIT_LAYERLEVEL" val="1_1"/>
  <p:tag name="KSO_WM_TAG_VERSION" val="1.0"/>
  <p:tag name="KSO_WM_BEAUTIFY_FLAG" val="#wm#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61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]}"/>
  <p:tag name="KSO_WM_SLIDE_CAN_ADD_NAVIGATION" val="1"/>
  <p:tag name="KSO_WM_SLIDE_BACKGROUND" val="[&quot;general&quot;]"/>
  <p:tag name="KSO_WM_SLIDE_RATIO" val="1.777778"/>
  <p:tag name="KSO_WM_SLIDE_ID" val="custom20204559_29"/>
  <p:tag name="KSO_WM_TEMPLATE_SUBCATEGORY" val="0"/>
  <p:tag name="KSO_WM_TEMPLATE_MASTER_TYPE" val="1"/>
  <p:tag name="KSO_WM_TEMPLATE_COLOR_TYPE" val="1"/>
  <p:tag name="KSO_WM_SLIDE_TYPE" val="text"/>
  <p:tag name="KSO_WM_SLIDE_SUBTYPE" val="diag"/>
  <p:tag name="KSO_WM_SLIDE_ITEM_CNT" val="6"/>
  <p:tag name="KSO_WM_SLIDE_INDEX" val="29"/>
  <p:tag name="KSO_WM_SLIDE_SIZE" val="860.522*248.028"/>
  <p:tag name="KSO_WM_SLIDE_POSITION" val="50.1813*158.792"/>
  <p:tag name="KSO_WM_DIAGRAM_GROUP_CODE" val="m1-1"/>
  <p:tag name="KSO_WM_SLIDE_DIAGTYPE" val="m"/>
  <p:tag name="KSO_WM_TAG_VERSION" val="1.0"/>
  <p:tag name="KSO_WM_BEAUTIFY_FLAG" val="#wm#"/>
  <p:tag name="KSO_WM_TEMPLATE_CATEGORY" val="custom"/>
  <p:tag name="KSO_WM_TEMPLATE_INDEX" val="20204559"/>
  <p:tag name="KSO_WM_SLIDE_LAYOUT" val="m"/>
  <p:tag name="KSO_WM_SLIDE_LAYOUT_CNT" val="1"/>
</p:tagLst>
</file>

<file path=ppt/tags/tag16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1"/>
  <p:tag name="KSO_WM_UNIT_ID" val="custom20204559_29*i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6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2"/>
  <p:tag name="KSO_WM_UNIT_ID" val="custom20204559_29*i*2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64.xml><?xml version="1.0" encoding="utf-8"?>
<p:tagLst xmlns:p="http://schemas.openxmlformats.org/presentationml/2006/main"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a"/>
  <p:tag name="KSO_WM_UNIT_INDEX" val="1_1"/>
  <p:tag name="KSO_WM_UNIT_ID" val="custom20204559_29*m_a*1_1"/>
  <p:tag name="KSO_WM_TEMPLATE_CATEGORY" val="custom"/>
  <p:tag name="KSO_WM_TEMPLATE_INDEX" val="20204559"/>
  <p:tag name="KSO_WM_UNIT_LAYERLEVEL" val="1_1"/>
  <p:tag name="KSO_WM_TAG_VERSION" val="1.0"/>
  <p:tag name="KSO_WM_BEAUTIFY_FLAG" val="#wm#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65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]}"/>
  <p:tag name="KSO_WM_SLIDE_CAN_ADD_NAVIGATION" val="1"/>
  <p:tag name="KSO_WM_SLIDE_BACKGROUND" val="[&quot;general&quot;]"/>
  <p:tag name="KSO_WM_SLIDE_RATIO" val="1.777778"/>
  <p:tag name="KSO_WM_SLIDE_ID" val="custom20204559_29"/>
  <p:tag name="KSO_WM_TEMPLATE_SUBCATEGORY" val="0"/>
  <p:tag name="KSO_WM_TEMPLATE_MASTER_TYPE" val="1"/>
  <p:tag name="KSO_WM_TEMPLATE_COLOR_TYPE" val="1"/>
  <p:tag name="KSO_WM_SLIDE_TYPE" val="text"/>
  <p:tag name="KSO_WM_SLIDE_SUBTYPE" val="diag"/>
  <p:tag name="KSO_WM_SLIDE_ITEM_CNT" val="6"/>
  <p:tag name="KSO_WM_SLIDE_INDEX" val="29"/>
  <p:tag name="KSO_WM_SLIDE_SIZE" val="860.522*248.028"/>
  <p:tag name="KSO_WM_SLIDE_POSITION" val="50.1813*158.792"/>
  <p:tag name="KSO_WM_DIAGRAM_GROUP_CODE" val="m1-1"/>
  <p:tag name="KSO_WM_SLIDE_DIAGTYPE" val="m"/>
  <p:tag name="KSO_WM_TAG_VERSION" val="1.0"/>
  <p:tag name="KSO_WM_BEAUTIFY_FLAG" val="#wm#"/>
  <p:tag name="KSO_WM_TEMPLATE_CATEGORY" val="custom"/>
  <p:tag name="KSO_WM_TEMPLATE_INDEX" val="20204559"/>
  <p:tag name="KSO_WM_SLIDE_LAYOUT" val="m"/>
  <p:tag name="KSO_WM_SLIDE_LAYOUT_CNT" val="1"/>
</p:tagLst>
</file>

<file path=ppt/tags/tag16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1"/>
  <p:tag name="KSO_WM_UNIT_ID" val="custom20204559_29*i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6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2"/>
  <p:tag name="KSO_WM_UNIT_ID" val="custom20204559_29*i*2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68.xml><?xml version="1.0" encoding="utf-8"?>
<p:tagLst xmlns:p="http://schemas.openxmlformats.org/presentationml/2006/main">
  <p:tag name="KSO_WM_UNIT_DEFAULT_FONT" val="28;32;4"/>
  <p:tag name="KSO_WM_UNIT_BLOCK" val="0"/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559_8*a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PRESET_TEXT" val="单击此处添加大标题"/>
</p:tagLst>
</file>

<file path=ppt/tags/tag169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]}"/>
  <p:tag name="KSO_WM_SLIDE_CAN_ADD_NAVIGATION" val="1"/>
  <p:tag name="KSO_WM_SLIDE_BACKGROUND" val="[&quot;general&quot;]"/>
  <p:tag name="KSO_WM_SLIDE_RATIO" val="1.777778"/>
  <p:tag name="KSO_WM_SLIDE_ID" val="custom20204559_29"/>
  <p:tag name="KSO_WM_TEMPLATE_SUBCATEGORY" val="0"/>
  <p:tag name="KSO_WM_TEMPLATE_MASTER_TYPE" val="1"/>
  <p:tag name="KSO_WM_TEMPLATE_COLOR_TYPE" val="1"/>
  <p:tag name="KSO_WM_SLIDE_TYPE" val="text"/>
  <p:tag name="KSO_WM_SLIDE_SUBTYPE" val="diag"/>
  <p:tag name="KSO_WM_SLIDE_ITEM_CNT" val="6"/>
  <p:tag name="KSO_WM_SLIDE_INDEX" val="29"/>
  <p:tag name="KSO_WM_SLIDE_SIZE" val="860.522*248.028"/>
  <p:tag name="KSO_WM_SLIDE_POSITION" val="50.1813*158.792"/>
  <p:tag name="KSO_WM_DIAGRAM_GROUP_CODE" val="m1-1"/>
  <p:tag name="KSO_WM_SLIDE_DIAGTYPE" val="m"/>
  <p:tag name="KSO_WM_TAG_VERSION" val="1.0"/>
  <p:tag name="KSO_WM_BEAUTIFY_FLAG" val="#wm#"/>
  <p:tag name="KSO_WM_TEMPLATE_CATEGORY" val="custom"/>
  <p:tag name="KSO_WM_TEMPLATE_INDEX" val="20204559"/>
  <p:tag name="KSO_WM_SLIDE_LAYOUT" val="m"/>
  <p:tag name="KSO_WM_SLIDE_LAYOUT_CNT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1"/>
  <p:tag name="KSO_WM_UNIT_ID" val="custom20204559_29*i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7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2"/>
  <p:tag name="KSO_WM_UNIT_ID" val="custom20204559_29*i*2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72.xml><?xml version="1.0" encoding="utf-8"?>
<p:tagLst xmlns:p="http://schemas.openxmlformats.org/presentationml/2006/main"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a"/>
  <p:tag name="KSO_WM_UNIT_INDEX" val="1_1"/>
  <p:tag name="KSO_WM_UNIT_ID" val="custom20204559_29*m_a*1_1"/>
  <p:tag name="KSO_WM_TEMPLATE_CATEGORY" val="custom"/>
  <p:tag name="KSO_WM_TEMPLATE_INDEX" val="20204559"/>
  <p:tag name="KSO_WM_UNIT_LAYERLEVEL" val="1_1"/>
  <p:tag name="KSO_WM_TAG_VERSION" val="1.0"/>
  <p:tag name="KSO_WM_BEAUTIFY_FLAG" val="#wm#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73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]}"/>
  <p:tag name="KSO_WM_SLIDE_CAN_ADD_NAVIGATION" val="1"/>
  <p:tag name="KSO_WM_SLIDE_BACKGROUND" val="[&quot;general&quot;]"/>
  <p:tag name="KSO_WM_SLIDE_RATIO" val="1.777778"/>
  <p:tag name="KSO_WM_SLIDE_ID" val="custom20204559_29"/>
  <p:tag name="KSO_WM_TEMPLATE_SUBCATEGORY" val="0"/>
  <p:tag name="KSO_WM_TEMPLATE_MASTER_TYPE" val="1"/>
  <p:tag name="KSO_WM_TEMPLATE_COLOR_TYPE" val="1"/>
  <p:tag name="KSO_WM_SLIDE_TYPE" val="text"/>
  <p:tag name="KSO_WM_SLIDE_SUBTYPE" val="diag"/>
  <p:tag name="KSO_WM_SLIDE_ITEM_CNT" val="6"/>
  <p:tag name="KSO_WM_SLIDE_INDEX" val="29"/>
  <p:tag name="KSO_WM_SLIDE_SIZE" val="860.522*248.028"/>
  <p:tag name="KSO_WM_SLIDE_POSITION" val="50.1813*158.792"/>
  <p:tag name="KSO_WM_DIAGRAM_GROUP_CODE" val="m1-1"/>
  <p:tag name="KSO_WM_SLIDE_DIAGTYPE" val="m"/>
  <p:tag name="KSO_WM_TAG_VERSION" val="1.0"/>
  <p:tag name="KSO_WM_BEAUTIFY_FLAG" val="#wm#"/>
  <p:tag name="KSO_WM_TEMPLATE_CATEGORY" val="custom"/>
  <p:tag name="KSO_WM_TEMPLATE_INDEX" val="20204559"/>
  <p:tag name="KSO_WM_SLIDE_LAYOUT" val="m"/>
  <p:tag name="KSO_WM_SLIDE_LAYOUT_CNT" val="1"/>
</p:tagLst>
</file>

<file path=ppt/tags/tag17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1"/>
  <p:tag name="KSO_WM_UNIT_ID" val="custom20204559_29*i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7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2"/>
  <p:tag name="KSO_WM_UNIT_ID" val="custom20204559_29*i*2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76.xml><?xml version="1.0" encoding="utf-8"?>
<p:tagLst xmlns:p="http://schemas.openxmlformats.org/presentationml/2006/main"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a"/>
  <p:tag name="KSO_WM_UNIT_INDEX" val="1_1"/>
  <p:tag name="KSO_WM_UNIT_ID" val="custom20204559_29*m_a*1_1"/>
  <p:tag name="KSO_WM_TEMPLATE_CATEGORY" val="custom"/>
  <p:tag name="KSO_WM_TEMPLATE_INDEX" val="20204559"/>
  <p:tag name="KSO_WM_UNIT_LAYERLEVEL" val="1_1"/>
  <p:tag name="KSO_WM_TAG_VERSION" val="1.0"/>
  <p:tag name="KSO_WM_BEAUTIFY_FLAG" val="#wm#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77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]}"/>
  <p:tag name="KSO_WM_SLIDE_CAN_ADD_NAVIGATION" val="1"/>
  <p:tag name="KSO_WM_SLIDE_BACKGROUND" val="[&quot;general&quot;]"/>
  <p:tag name="KSO_WM_SLIDE_RATIO" val="1.777778"/>
  <p:tag name="KSO_WM_SLIDE_ID" val="custom20204559_29"/>
  <p:tag name="KSO_WM_TEMPLATE_SUBCATEGORY" val="0"/>
  <p:tag name="KSO_WM_TEMPLATE_MASTER_TYPE" val="1"/>
  <p:tag name="KSO_WM_TEMPLATE_COLOR_TYPE" val="1"/>
  <p:tag name="KSO_WM_SLIDE_TYPE" val="text"/>
  <p:tag name="KSO_WM_SLIDE_SUBTYPE" val="diag"/>
  <p:tag name="KSO_WM_SLIDE_ITEM_CNT" val="6"/>
  <p:tag name="KSO_WM_SLIDE_INDEX" val="29"/>
  <p:tag name="KSO_WM_SLIDE_SIZE" val="860.522*248.028"/>
  <p:tag name="KSO_WM_SLIDE_POSITION" val="50.1813*158.792"/>
  <p:tag name="KSO_WM_DIAGRAM_GROUP_CODE" val="m1-1"/>
  <p:tag name="KSO_WM_SLIDE_DIAGTYPE" val="m"/>
  <p:tag name="KSO_WM_TAG_VERSION" val="1.0"/>
  <p:tag name="KSO_WM_BEAUTIFY_FLAG" val="#wm#"/>
  <p:tag name="KSO_WM_TEMPLATE_CATEGORY" val="custom"/>
  <p:tag name="KSO_WM_TEMPLATE_INDEX" val="20204559"/>
  <p:tag name="KSO_WM_SLIDE_LAYOUT" val="m"/>
  <p:tag name="KSO_WM_SLIDE_LAYOUT_CNT" val="1"/>
</p:tagLst>
</file>

<file path=ppt/tags/tag17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1"/>
  <p:tag name="KSO_WM_UNIT_ID" val="custom20204559_29*i*1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7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i"/>
  <p:tag name="KSO_WM_UNIT_INDEX" val="2"/>
  <p:tag name="KSO_WM_UNIT_ID" val="custom20204559_29*i*2"/>
  <p:tag name="KSO_WM_TEMPLATE_CATEGORY" val="custom"/>
  <p:tag name="KSO_WM_TEMPLATE_INDEX" val="20204559"/>
  <p:tag name="KSO_WM_UNIT_LAYERLEVEL" val="1"/>
  <p:tag name="KSO_WM_TAG_VERSION" val="1.0"/>
  <p:tag name="KSO_WM_BEAUTIFY_FLAG" val="#wm#"/>
  <p:tag name="KSO_WM_UNIT_USESOURCEFORMAT_APPLY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ISCONTENTS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a"/>
  <p:tag name="KSO_WM_UNIT_INDEX" val="1_1"/>
  <p:tag name="KSO_WM_UNIT_ID" val="custom20204559_29*m_a*1_1"/>
  <p:tag name="KSO_WM_TEMPLATE_CATEGORY" val="custom"/>
  <p:tag name="KSO_WM_TEMPLATE_INDEX" val="20204559"/>
  <p:tag name="KSO_WM_UNIT_LAYERLEVEL" val="1_1"/>
  <p:tag name="KSO_WM_TAG_VERSION" val="1.0"/>
  <p:tag name="KSO_WM_BEAUTIFY_FLAG" val="#wm#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81.xml><?xml version="1.0" encoding="utf-8"?>
<p:tagLst xmlns:p="http://schemas.openxmlformats.org/presentationml/2006/main"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]}"/>
  <p:tag name="KSO_WM_SLIDE_CAN_ADD_NAVIGATION" val="1"/>
  <p:tag name="KSO_WM_SLIDE_BACKGROUND" val="[&quot;general&quot;]"/>
  <p:tag name="KSO_WM_SLIDE_RATIO" val="1.777778"/>
  <p:tag name="KSO_WM_SLIDE_ID" val="custom20204559_29"/>
  <p:tag name="KSO_WM_TEMPLATE_SUBCATEGORY" val="0"/>
  <p:tag name="KSO_WM_TEMPLATE_MASTER_TYPE" val="1"/>
  <p:tag name="KSO_WM_TEMPLATE_COLOR_TYPE" val="1"/>
  <p:tag name="KSO_WM_SLIDE_TYPE" val="text"/>
  <p:tag name="KSO_WM_SLIDE_SUBTYPE" val="diag"/>
  <p:tag name="KSO_WM_SLIDE_ITEM_CNT" val="6"/>
  <p:tag name="KSO_WM_SLIDE_INDEX" val="29"/>
  <p:tag name="KSO_WM_SLIDE_SIZE" val="860.522*248.028"/>
  <p:tag name="KSO_WM_SLIDE_POSITION" val="50.1813*158.792"/>
  <p:tag name="KSO_WM_DIAGRAM_GROUP_CODE" val="m1-1"/>
  <p:tag name="KSO_WM_SLIDE_DIAGTYPE" val="m"/>
  <p:tag name="KSO_WM_TAG_VERSION" val="1.0"/>
  <p:tag name="KSO_WM_BEAUTIFY_FLAG" val="#wm#"/>
  <p:tag name="KSO_WM_TEMPLATE_CATEGORY" val="custom"/>
  <p:tag name="KSO_WM_TEMPLATE_INDEX" val="20204559"/>
  <p:tag name="KSO_WM_SLIDE_LAYOUT" val="m"/>
  <p:tag name="KSO_WM_SLIDE_LAYOUT_CNT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heme/theme1.xml><?xml version="1.0" encoding="utf-8"?>
<a:theme xmlns:a="http://schemas.openxmlformats.org/drawingml/2006/main" name="Office 主题​​">
  <a:themeElements>
    <a:clrScheme name="自定义 8">
      <a:dk1>
        <a:srgbClr val="000000"/>
      </a:dk1>
      <a:lt1>
        <a:srgbClr val="FFFFFF"/>
      </a:lt1>
      <a:dk2>
        <a:srgbClr val="EAF5FA"/>
      </a:dk2>
      <a:lt2>
        <a:srgbClr val="FFFFFF"/>
      </a:lt2>
      <a:accent1>
        <a:srgbClr val="08C7F7"/>
      </a:accent1>
      <a:accent2>
        <a:srgbClr val="02CCE6"/>
      </a:accent2>
      <a:accent3>
        <a:srgbClr val="00D1CC"/>
      </a:accent3>
      <a:accent4>
        <a:srgbClr val="69C57E"/>
      </a:accent4>
      <a:accent5>
        <a:srgbClr val="CB9938"/>
      </a:accent5>
      <a:accent6>
        <a:srgbClr val="F35B79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1304</Words>
  <Application>WPS 演示</Application>
  <PresentationFormat>宽屏</PresentationFormat>
  <Paragraphs>89</Paragraphs>
  <Slides>10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宋体</vt:lpstr>
      <vt:lpstr>Wingdings</vt:lpstr>
      <vt:lpstr>微软雅黑</vt:lpstr>
      <vt:lpstr>汉仪旗黑-85S</vt:lpstr>
      <vt:lpstr>黑体</vt:lpstr>
      <vt:lpstr>Wingdings</vt:lpstr>
      <vt:lpstr>Segoe UI</vt:lpstr>
      <vt:lpstr>仿宋</vt:lpstr>
      <vt:lpstr>Calibri</vt:lpstr>
      <vt:lpstr>Arial Unicode MS</vt:lpstr>
      <vt:lpstr>Office 主题​​</vt:lpstr>
      <vt:lpstr>增开交易编码流程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阳洋洋</cp:lastModifiedBy>
  <cp:revision>201</cp:revision>
  <dcterms:created xsi:type="dcterms:W3CDTF">2019-06-19T02:08:00Z</dcterms:created>
  <dcterms:modified xsi:type="dcterms:W3CDTF">2021-12-13T06:54:49Z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2052-11.8.6.9023</vt:lpwstr>
  </property>
</Properties>
</file>